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9" r:id="rId40"/>
    <p:sldId id="294" r:id="rId41"/>
    <p:sldId id="295" r:id="rId42"/>
    <p:sldId id="296" r:id="rId43"/>
    <p:sldId id="297" r:id="rId44"/>
    <p:sldId id="298" r:id="rId45"/>
  </p:sldIdLst>
  <p:sldSz cx="18288000" cy="10287000"/>
  <p:notesSz cx="6858000" cy="9144000"/>
  <p:embeddedFontLst>
    <p:embeddedFont>
      <p:font typeface="Open Sans" panose="020B0606030504020204" pitchFamily="34" charset="0"/>
      <p:regular r:id="rId46"/>
    </p:embeddedFont>
    <p:embeddedFont>
      <p:font typeface="Open Sauce" panose="020B0604020202020204" charset="0"/>
      <p:regular r:id="rId47"/>
    </p:embeddedFont>
    <p:embeddedFont>
      <p:font typeface="Open Sauce Bold" panose="020B0604020202020204" charset="0"/>
      <p:regular r:id="rId48"/>
    </p:embeddedFont>
    <p:embeddedFont>
      <p:font typeface="Open Sauce Heavy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60195-A942-4852-8685-46580A21786B}" v="5" dt="2025-05-23T12:15:31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00" y="-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FTINOFF, Nadia (NHS BUCKINGHAMSHIRE, OXFORDSHIRE AND BERKSHIRE WEST ICB - 15A)" userId="c8c7be7f-595f-47c6-8af2-8f3aa41ad90b" providerId="ADAL" clId="{2BF60195-A942-4852-8685-46580A21786B}"/>
    <pc:docChg chg="undo custSel addSld modSld">
      <pc:chgData name="KUFTINOFF, Nadia (NHS BUCKINGHAMSHIRE, OXFORDSHIRE AND BERKSHIRE WEST ICB - 15A)" userId="c8c7be7f-595f-47c6-8af2-8f3aa41ad90b" providerId="ADAL" clId="{2BF60195-A942-4852-8685-46580A21786B}" dt="2025-05-23T12:14:22.417" v="651" actId="732"/>
      <pc:docMkLst>
        <pc:docMk/>
      </pc:docMkLst>
      <pc:sldChg chg="addSp modSp add mod">
        <pc:chgData name="KUFTINOFF, Nadia (NHS BUCKINGHAMSHIRE, OXFORDSHIRE AND BERKSHIRE WEST ICB - 15A)" userId="c8c7be7f-595f-47c6-8af2-8f3aa41ad90b" providerId="ADAL" clId="{2BF60195-A942-4852-8685-46580A21786B}" dt="2025-05-23T12:14:22.417" v="651" actId="732"/>
        <pc:sldMkLst>
          <pc:docMk/>
          <pc:sldMk cId="1400706037" sldId="299"/>
        </pc:sldMkLst>
        <pc:spChg chg="mod">
          <ac:chgData name="KUFTINOFF, Nadia (NHS BUCKINGHAMSHIRE, OXFORDSHIRE AND BERKSHIRE WEST ICB - 15A)" userId="c8c7be7f-595f-47c6-8af2-8f3aa41ad90b" providerId="ADAL" clId="{2BF60195-A942-4852-8685-46580A21786B}" dt="2025-05-23T12:07:45.129" v="611" actId="404"/>
          <ac:spMkLst>
            <pc:docMk/>
            <pc:sldMk cId="1400706037" sldId="299"/>
            <ac:spMk id="9" creationId="{4EAA0228-6281-7B5C-8B6F-B2E8A7F7C1D6}"/>
          </ac:spMkLst>
        </pc:spChg>
        <pc:spChg chg="add mod">
          <ac:chgData name="KUFTINOFF, Nadia (NHS BUCKINGHAMSHIRE, OXFORDSHIRE AND BERKSHIRE WEST ICB - 15A)" userId="c8c7be7f-595f-47c6-8af2-8f3aa41ad90b" providerId="ADAL" clId="{2BF60195-A942-4852-8685-46580A21786B}" dt="2025-05-23T12:13:09.456" v="645" actId="1076"/>
          <ac:spMkLst>
            <pc:docMk/>
            <pc:sldMk cId="1400706037" sldId="299"/>
            <ac:spMk id="18" creationId="{B81E5819-51EC-0BFA-D63E-3DBF55D55300}"/>
          </ac:spMkLst>
        </pc:spChg>
        <pc:spChg chg="add mod">
          <ac:chgData name="KUFTINOFF, Nadia (NHS BUCKINGHAMSHIRE, OXFORDSHIRE AND BERKSHIRE WEST ICB - 15A)" userId="c8c7be7f-595f-47c6-8af2-8f3aa41ad90b" providerId="ADAL" clId="{2BF60195-A942-4852-8685-46580A21786B}" dt="2025-05-23T12:13:12.940" v="646" actId="1076"/>
          <ac:spMkLst>
            <pc:docMk/>
            <pc:sldMk cId="1400706037" sldId="299"/>
            <ac:spMk id="19" creationId="{A27E260E-341F-D98A-5D3E-7A19F0CBC63B}"/>
          </ac:spMkLst>
        </pc:spChg>
        <pc:spChg chg="add mod">
          <ac:chgData name="KUFTINOFF, Nadia (NHS BUCKINGHAMSHIRE, OXFORDSHIRE AND BERKSHIRE WEST ICB - 15A)" userId="c8c7be7f-595f-47c6-8af2-8f3aa41ad90b" providerId="ADAL" clId="{2BF60195-A942-4852-8685-46580A21786B}" dt="2025-05-23T12:13:36.069" v="648" actId="1076"/>
          <ac:spMkLst>
            <pc:docMk/>
            <pc:sldMk cId="1400706037" sldId="299"/>
            <ac:spMk id="20" creationId="{00B56F1D-CBF9-919F-2965-8B66B35E20ED}"/>
          </ac:spMkLst>
        </pc:spChg>
        <pc:picChg chg="add mod">
          <ac:chgData name="KUFTINOFF, Nadia (NHS BUCKINGHAMSHIRE, OXFORDSHIRE AND BERKSHIRE WEST ICB - 15A)" userId="c8c7be7f-595f-47c6-8af2-8f3aa41ad90b" providerId="ADAL" clId="{2BF60195-A942-4852-8685-46580A21786B}" dt="2025-05-23T12:13:02.719" v="643" actId="14100"/>
          <ac:picMkLst>
            <pc:docMk/>
            <pc:sldMk cId="1400706037" sldId="299"/>
            <ac:picMk id="13" creationId="{43D95018-7C29-1180-5627-E9714F246F49}"/>
          </ac:picMkLst>
        </pc:picChg>
        <pc:picChg chg="add mod ord modCrop">
          <ac:chgData name="KUFTINOFF, Nadia (NHS BUCKINGHAMSHIRE, OXFORDSHIRE AND BERKSHIRE WEST ICB - 15A)" userId="c8c7be7f-595f-47c6-8af2-8f3aa41ad90b" providerId="ADAL" clId="{2BF60195-A942-4852-8685-46580A21786B}" dt="2025-05-23T12:14:22.417" v="651" actId="732"/>
          <ac:picMkLst>
            <pc:docMk/>
            <pc:sldMk cId="1400706037" sldId="299"/>
            <ac:picMk id="15" creationId="{C86EE015-5BEB-8E9B-3A83-5233930F0288}"/>
          </ac:picMkLst>
        </pc:picChg>
        <pc:picChg chg="add mod">
          <ac:chgData name="KUFTINOFF, Nadia (NHS BUCKINGHAMSHIRE, OXFORDSHIRE AND BERKSHIRE WEST ICB - 15A)" userId="c8c7be7f-595f-47c6-8af2-8f3aa41ad90b" providerId="ADAL" clId="{2BF60195-A942-4852-8685-46580A21786B}" dt="2025-05-23T12:12:54.628" v="640" actId="1076"/>
          <ac:picMkLst>
            <pc:docMk/>
            <pc:sldMk cId="1400706037" sldId="299"/>
            <ac:picMk id="17" creationId="{B05D85D5-1320-9353-13E3-099282C9B8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learninghub.nhs.uk/catalogue/nationaldataplatformfoundry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digital.nhs.uk/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digital.nhs.uk/data-and-information/data-tools-and-services/data-services/hospital-episode-statistics/users-uses-and-access-to-hospital-episode-statistics" TargetMode="External"/><Relationship Id="rId5" Type="http://schemas.openxmlformats.org/officeDocument/2006/relationships/image" Target="../media/image4.svg"/><Relationship Id="rId15" Type="http://schemas.openxmlformats.org/officeDocument/2006/relationships/hyperlink" Target="https://pcse.england.nhs.uk" TargetMode="External"/><Relationship Id="rId10" Type="http://schemas.openxmlformats.org/officeDocument/2006/relationships/hyperlink" Target="https://digital.nhs.uk/data-and-information/data-collections-and-data-sets/data-sets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oflog.data.gov.uk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www.hra-decisiontools.org.uk/research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nhsevaluationtoolkit.net/resources/economic-evaluation-guide/" TargetMode="External"/><Relationship Id="rId5" Type="http://schemas.openxmlformats.org/officeDocument/2006/relationships/image" Target="../media/image4.svg"/><Relationship Id="rId10" Type="http://schemas.openxmlformats.org/officeDocument/2006/relationships/hyperlink" Target="https://www.gov.uk/guidance/choose-evaluation-methods-evaluating-digital-health-products#health-economic-studies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sv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hyperlink" Target="https://www.bmj.com/about-bmj/resources-readers/publications/epidemiology-uninitiated/7-longitudinal-studies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8.png"/><Relationship Id="rId5" Type="http://schemas.openxmlformats.org/officeDocument/2006/relationships/image" Target="../media/image4.svg"/><Relationship Id="rId15" Type="http://schemas.openxmlformats.org/officeDocument/2006/relationships/image" Target="../media/image42.png"/><Relationship Id="rId10" Type="http://schemas.openxmlformats.org/officeDocument/2006/relationships/hyperlink" Target="https://www.canva.com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gov.uk/guidance/focus-group-study-qualitative-studies" TargetMode="External"/><Relationship Id="rId18" Type="http://schemas.openxmlformats.org/officeDocument/2006/relationships/hyperlink" Target="https://nhsevaluationtoolkit.net/wp/wp-content/uploads/2024/01/Evaluation-checklist-short.pdf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www.questionpro.com/blog/qualitative-research-survey-question/#types_of_qualitative_research_questions" TargetMode="External"/><Relationship Id="rId17" Type="http://schemas.openxmlformats.org/officeDocument/2006/relationships/hyperlink" Target="https://www.frontiersin.org/journals/sociology/articles/10.3389/fsoc.2023.993342/full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w.gov.uk/guidance/usability-testing-qualitative-studie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www.midlandsandlancashirecsu.nhs.uk/images/Logic_Model_Guide_AGA_2262_ARTWORK_FINAL_07.09.16_1.pdf" TargetMode="External"/><Relationship Id="rId5" Type="http://schemas.openxmlformats.org/officeDocument/2006/relationships/image" Target="../media/image4.svg"/><Relationship Id="rId15" Type="http://schemas.openxmlformats.org/officeDocument/2006/relationships/hyperlink" Target="https://www.gov.uk/guidance/think-aloud-study-qualitative-studies" TargetMode="External"/><Relationship Id="rId10" Type="http://schemas.openxmlformats.org/officeDocument/2006/relationships/hyperlink" Target="https://www.gov.uk/government/collections/evaluating-digital-health-products" TargetMode="External"/><Relationship Id="rId19" Type="http://schemas.openxmlformats.org/officeDocument/2006/relationships/hyperlink" Target="https://healthinnovation-kss.com/wp-content/uploads/2024/09/Real-World-Evaluation-guide_202406.pdf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ww.gov.uk/guidance/contextual-inquiry#how-to-carry-out-contextual-inquiry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arc-w.nihr.ac.uk/training-and-capacity-building/training-opportunities/?course-type%5B%5D=in-person&amp;course-type%5B%5D=online-learning-resource&amp;course-type%5B%5D=remote&amp;course-provider%5B%5D=arc-west&amp;course-provider%5B%5D=national-institute-for-health-research&amp;course-provider%5B%5D=nhs-elearning&amp;course-provider%5B%5D=people-in-health-west-of-england&amp;course-provider%5B%5D=university-of-bath&amp;course-provider%5B%5D=university-of-bristol&amp;course-provider%5B%5D=university-of-the-west-of-england&amp;search=#focus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natcen.ac.uk/training-cours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evaluation.org.uk/community-learning/resources/" TargetMode="External"/><Relationship Id="rId5" Type="http://schemas.openxmlformats.org/officeDocument/2006/relationships/image" Target="../media/image4.svg"/><Relationship Id="rId10" Type="http://schemas.openxmlformats.org/officeDocument/2006/relationships/hyperlink" Target="https://the-sra.org.uk/SRA/Training/SRA/Training/Training.asp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healthinnowest.net/our-work/evaluation-insights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healthinnovationnetwork.com/clinical-themes/informatic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healthinnovationwessex.org.uk/innovation-insights" TargetMode="External"/><Relationship Id="rId5" Type="http://schemas.openxmlformats.org/officeDocument/2006/relationships/image" Target="../media/image4.svg"/><Relationship Id="rId10" Type="http://schemas.openxmlformats.org/officeDocument/2006/relationships/hyperlink" Target="https://www.arc-oxtv.nihr.ac.uk/resources/arc-oxtv-funding-opportunities/arc-support/evaluation-support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5.svg"/><Relationship Id="rId5" Type="http://schemas.openxmlformats.org/officeDocument/2006/relationships/image" Target="../media/image4.sv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29433" y="1719056"/>
            <a:ext cx="14229135" cy="306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4"/>
              </a:lnSpc>
            </a:pPr>
            <a:r>
              <a:rPr lang="en-US" sz="7808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HOW TO CONDUCT AN EVALUATION FOR BENEFITS REALISATION IN THE NHS</a:t>
            </a:r>
          </a:p>
        </p:txBody>
      </p:sp>
      <p:sp>
        <p:nvSpPr>
          <p:cNvPr id="3" name="Freeform 3"/>
          <p:cNvSpPr/>
          <p:nvPr/>
        </p:nvSpPr>
        <p:spPr>
          <a:xfrm>
            <a:off x="14048009" y="-741890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6618699" y="-1086910"/>
            <a:ext cx="2173821" cy="21738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1631347" y="6083524"/>
            <a:ext cx="5874518" cy="5874518"/>
          </a:xfrm>
          <a:custGeom>
            <a:avLst/>
            <a:gdLst/>
            <a:ahLst/>
            <a:cxnLst/>
            <a:rect l="l" t="t" r="r" b="b"/>
            <a:pathLst>
              <a:path w="5874518" h="5874518">
                <a:moveTo>
                  <a:pt x="5874518" y="0"/>
                </a:moveTo>
                <a:lnTo>
                  <a:pt x="0" y="0"/>
                </a:lnTo>
                <a:lnTo>
                  <a:pt x="0" y="5874518"/>
                </a:lnTo>
                <a:lnTo>
                  <a:pt x="5874518" y="5874518"/>
                </a:lnTo>
                <a:lnTo>
                  <a:pt x="58745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-1123584" y="5143500"/>
            <a:ext cx="2598841" cy="25988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-1856863" y="-1795549"/>
            <a:ext cx="7315200" cy="3591098"/>
          </a:xfrm>
          <a:custGeom>
            <a:avLst/>
            <a:gdLst/>
            <a:ahLst/>
            <a:cxnLst/>
            <a:rect l="l" t="t" r="r" b="b"/>
            <a:pathLst>
              <a:path w="7315200" h="3591098">
                <a:moveTo>
                  <a:pt x="0" y="0"/>
                </a:moveTo>
                <a:lnTo>
                  <a:pt x="7315200" y="0"/>
                </a:lnTo>
                <a:lnTo>
                  <a:pt x="7315200" y="3591098"/>
                </a:lnTo>
                <a:lnTo>
                  <a:pt x="0" y="35910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4243171" y="5478605"/>
            <a:ext cx="9801658" cy="378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9"/>
              </a:lnSpc>
            </a:pPr>
            <a:r>
              <a:rPr lang="en-US" sz="46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An Introduction to Evaluation Principles and Methods for Digital Projects and Programmes</a:t>
            </a:r>
          </a:p>
          <a:p>
            <a:pPr algn="ctr">
              <a:lnSpc>
                <a:spcPts val="5379"/>
              </a:lnSpc>
            </a:pPr>
            <a:endParaRPr lang="en-US" sz="4677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344"/>
              </a:lnSpc>
            </a:pPr>
            <a:r>
              <a:rPr lang="en-US" sz="37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Nadia Kuftinoff</a:t>
            </a:r>
          </a:p>
          <a:p>
            <a:pPr algn="ctr">
              <a:lnSpc>
                <a:spcPts val="4344"/>
              </a:lnSpc>
            </a:pPr>
            <a:r>
              <a:rPr lang="en-US" sz="37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Digital Transformation Lead, BOB ICB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87584" y="1434280"/>
            <a:ext cx="14912833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DETERMINE YOUR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31172" y="3558585"/>
            <a:ext cx="14069245" cy="47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There are two different types of data and they’re basically Numbers or Words:</a:t>
            </a:r>
          </a:p>
          <a:p>
            <a:pPr algn="l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Quantitative data, which is numerical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Qualitative data, which represents information and concepts that aren’t numerical</a:t>
            </a:r>
          </a:p>
          <a:p>
            <a:pPr algn="l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 would always assume you need both - unless you can say with total confidence that only one or the other will suffice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85979" y="2764496"/>
            <a:ext cx="15516042" cy="36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Examples of quantitative data could include:</a:t>
            </a:r>
          </a:p>
          <a:p>
            <a:pPr algn="l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Admissions into hospital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Time on waiting lists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Demand and capacity 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Improvement in time saved due to adoption of an AI chatbot tool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Responses to a survey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531172" y="1789427"/>
            <a:ext cx="10951357" cy="315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Qualitative data explores:</a:t>
            </a:r>
          </a:p>
          <a:p>
            <a:pPr algn="l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Thoughts, feelings, attitudes and behaviours 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Contributing factors to success or failure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‘Obvious’ answers to how or why 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Unexpected answers to how or why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91945" y="1789427"/>
            <a:ext cx="16331340" cy="734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Where quant and qual can work together!</a:t>
            </a:r>
          </a:p>
          <a:p>
            <a:pPr algn="l">
              <a:lnSpc>
                <a:spcPts val="4131"/>
              </a:lnSpc>
            </a:pPr>
            <a:endParaRPr lang="en-US" sz="35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Admissions into hospital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Another A&amp;E was closed, there was a big accident on the motorway, the time of year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Time on waiting lists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Issue with referrals, staff shortages, improved processes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Demand and capacity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Tasks not being recorded correctly, new telephony system took some time to get used to 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Improvement in time saved due to adoption of an AI chatbot tool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Other digital tools also helped, team very pro innovation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Responses to a survey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Why they gave those answers, what was their situation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526393" y="1213405"/>
            <a:ext cx="13235214" cy="210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QUANTITATIVE DATA COLLECTION: SOURCES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6592" y="4355805"/>
            <a:ext cx="11329978" cy="472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digital.nhs.uk/data-and-information/data-collections-and-data-sets/data-sets"/>
              </a:rPr>
              <a:t>National datasets</a:t>
            </a: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digital.nhs.uk/data-and-information/data-tools-and-services/data-services/hospital-episode-statistics/users-uses-and-access-to-hospital-episode-statistics"/>
              </a:rPr>
              <a:t>data requests</a:t>
            </a: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digital.nhs.uk/data"/>
              </a:rPr>
              <a:t>dashboards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BOB/Frimley ICB or SCW CSU analytics teams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Research (papers, journals)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3" tooltip="https://learninghub.nhs.uk/catalogue/nationaldataplatformfoundry"/>
              </a:rPr>
              <a:t>NHS National Data Platform </a:t>
            </a: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(controversially)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4" tooltip="https://oflog.data.gov.uk"/>
              </a:rPr>
              <a:t>Local authority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System Insights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5" tooltip="https://pcse.england.nhs.uk"/>
              </a:rPr>
              <a:t>Primary Care Support England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You! 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Loads of other places, Google is your friend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93111"/>
            <a:ext cx="16230600" cy="210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QUALITATIVE DATA COLLECTION: METHODS</a:t>
            </a:r>
          </a:p>
        </p:txBody>
      </p:sp>
      <p:sp>
        <p:nvSpPr>
          <p:cNvPr id="3" name="Freeform 3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33335" y="3764554"/>
            <a:ext cx="13309948" cy="525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Interviews and Focus Groups</a:t>
            </a:r>
          </a:p>
          <a:p>
            <a:pPr algn="l">
              <a:lnSpc>
                <a:spcPts val="4131"/>
              </a:lnSpc>
            </a:pPr>
            <a:endParaRPr lang="en-US" sz="35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Structured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Essentially a verbal questionnaire</a:t>
            </a:r>
          </a:p>
          <a:p>
            <a:pPr algn="l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Semi-structured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Room for clarification and elaboration</a:t>
            </a:r>
          </a:p>
          <a:p>
            <a:pPr algn="l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Unstructured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Anything goes!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61217" y="2134998"/>
            <a:ext cx="7291271" cy="6115554"/>
          </a:xfrm>
          <a:custGeom>
            <a:avLst/>
            <a:gdLst/>
            <a:ahLst/>
            <a:cxnLst/>
            <a:rect l="l" t="t" r="r" b="b"/>
            <a:pathLst>
              <a:path w="7291271" h="6115554">
                <a:moveTo>
                  <a:pt x="0" y="0"/>
                </a:moveTo>
                <a:lnTo>
                  <a:pt x="7291272" y="0"/>
                </a:lnTo>
                <a:lnTo>
                  <a:pt x="7291272" y="6115553"/>
                </a:lnTo>
                <a:lnTo>
                  <a:pt x="0" y="6115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8341347" y="981477"/>
            <a:ext cx="8052990" cy="843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Types of question</a:t>
            </a:r>
          </a:p>
          <a:p>
            <a:pPr algn="l">
              <a:lnSpc>
                <a:spcPts val="3901"/>
              </a:lnSpc>
            </a:pPr>
            <a:endParaRPr lang="en-US" sz="33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is your experience of living with a long term condition?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are the factors influencing digital solution adoption?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How do PCNs with no digital transformation lead handle these projects?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How does X INT deal with a problem compared with Y INT?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does this team do to achieve X result?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are the factors contributing to the adoption of X digital product and the improvement of Y outcome?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679862" y="3257942"/>
            <a:ext cx="12522038" cy="3771116"/>
          </a:xfrm>
          <a:custGeom>
            <a:avLst/>
            <a:gdLst/>
            <a:ahLst/>
            <a:cxnLst/>
            <a:rect l="l" t="t" r="r" b="b"/>
            <a:pathLst>
              <a:path w="12522038" h="3771116">
                <a:moveTo>
                  <a:pt x="0" y="0"/>
                </a:moveTo>
                <a:lnTo>
                  <a:pt x="12522038" y="0"/>
                </a:lnTo>
                <a:lnTo>
                  <a:pt x="12522038" y="3771116"/>
                </a:lnTo>
                <a:lnTo>
                  <a:pt x="0" y="3771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61217" y="1478025"/>
            <a:ext cx="6713355" cy="7214645"/>
          </a:xfrm>
          <a:custGeom>
            <a:avLst/>
            <a:gdLst/>
            <a:ahLst/>
            <a:cxnLst/>
            <a:rect l="l" t="t" r="r" b="b"/>
            <a:pathLst>
              <a:path w="6713355" h="7214645">
                <a:moveTo>
                  <a:pt x="0" y="0"/>
                </a:moveTo>
                <a:lnTo>
                  <a:pt x="6713355" y="0"/>
                </a:lnTo>
                <a:lnTo>
                  <a:pt x="6713355" y="7214644"/>
                </a:lnTo>
                <a:lnTo>
                  <a:pt x="0" y="7214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8341347" y="981477"/>
            <a:ext cx="8052990" cy="694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33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Observation/Contextual Inquiry</a:t>
            </a:r>
          </a:p>
          <a:p>
            <a:pPr algn="l">
              <a:lnSpc>
                <a:spcPts val="3901"/>
              </a:lnSpc>
            </a:pPr>
            <a:endParaRPr lang="en-US" sz="33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Go to the place and see all the things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Talk to people or just observe?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How long will you spend there?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Are you collecting data while you’re there e.g. how long it takes to complete a task?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Be mindful of the impact your presence has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You may also be able to retrieve </a:t>
            </a:r>
            <a:r>
              <a:rPr lang="en-US" sz="33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artefacts</a:t>
            </a: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 - items that provide further insight for 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77004" y="3260728"/>
            <a:ext cx="13333992" cy="446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33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Think Aloud Study/Usability Testing</a:t>
            </a:r>
          </a:p>
          <a:p>
            <a:pPr algn="l">
              <a:lnSpc>
                <a:spcPts val="3901"/>
              </a:lnSpc>
            </a:pPr>
            <a:endParaRPr lang="en-US" sz="33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Settings tasks using a digital product and observing users as they complete them 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Typically seen more often in product development 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Can present findings that challenge supplier claims in terms of user experience 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Can highlight barriers or challenges for different audiences e.g. workforce vs. patients, clinicians vs. non-clinicians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5887" y="1894202"/>
            <a:ext cx="15736226" cy="90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6729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PLEASE NOTE</a:t>
            </a:r>
          </a:p>
        </p:txBody>
      </p:sp>
      <p:sp>
        <p:nvSpPr>
          <p:cNvPr id="3" name="Freeform 3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512387" y="3792015"/>
            <a:ext cx="13263226" cy="546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This presentation is to support upskilling of </a:t>
            </a:r>
            <a:r>
              <a:rPr lang="en-US" sz="33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service evaluation</a:t>
            </a: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, e.g. the ‘as is’ or the impact of a change (implementation of a new product, process or service). </a:t>
            </a:r>
          </a:p>
          <a:p>
            <a:pPr algn="l">
              <a:lnSpc>
                <a:spcPts val="3901"/>
              </a:lnSpc>
            </a:pPr>
            <a:endParaRPr lang="en-US" sz="33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01"/>
              </a:lnSpc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It does </a:t>
            </a:r>
            <a:r>
              <a:rPr lang="en-US" sz="33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not</a:t>
            </a: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 detail how to conduct </a:t>
            </a:r>
            <a:r>
              <a:rPr lang="en-US" sz="33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www.gov.uk/guidance/choose-evaluation-methods-evaluating-digital-health-products#health-economic-studies"/>
              </a:rPr>
              <a:t>health economic studies</a:t>
            </a: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 (but you can find guidance </a:t>
            </a:r>
            <a:r>
              <a:rPr lang="en-US" sz="33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nhsevaluationtoolkit.net/resources/economic-evaluation-guide/"/>
              </a:rPr>
              <a:t>here</a:t>
            </a: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!)</a:t>
            </a:r>
          </a:p>
          <a:p>
            <a:pPr algn="l">
              <a:lnSpc>
                <a:spcPts val="3901"/>
              </a:lnSpc>
            </a:pPr>
            <a:endParaRPr lang="en-US" sz="33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901"/>
              </a:lnSpc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It does </a:t>
            </a:r>
            <a:r>
              <a:rPr lang="en-US" sz="33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not</a:t>
            </a: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 detail how to conduct research - we evaluate defined things with defined cohorts of participants within BOB and for BOB ICB/its stakeholders. If you have a feeling something might be research, </a:t>
            </a:r>
            <a:r>
              <a:rPr lang="en-US" sz="33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www.hra-decisiontools.org.uk/research/"/>
              </a:rPr>
              <a:t>you can check!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77004" y="3260728"/>
            <a:ext cx="13333992" cy="298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33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Document Review</a:t>
            </a:r>
          </a:p>
          <a:p>
            <a:pPr algn="l">
              <a:lnSpc>
                <a:spcPts val="3901"/>
              </a:lnSpc>
            </a:pPr>
            <a:endParaRPr lang="en-US" sz="33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Strategy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Policy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Reports 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Articles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9288" y="1492958"/>
            <a:ext cx="12109423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THEMATIC ANALYSIS</a:t>
            </a:r>
          </a:p>
        </p:txBody>
      </p:sp>
      <p:sp>
        <p:nvSpPr>
          <p:cNvPr id="3" name="Freeform 3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3573788" y="3504995"/>
            <a:ext cx="10929338" cy="525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As the title suggests, this is all about </a:t>
            </a: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themes</a:t>
            </a: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 that occur in your data collection.</a:t>
            </a:r>
          </a:p>
          <a:p>
            <a:pPr algn="ctr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You may have noticed themes emerge as your project took place which contributed to its successes or challenges </a:t>
            </a:r>
          </a:p>
          <a:p>
            <a:pPr algn="ctr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Your qualitative data will also have </a:t>
            </a: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subthemes</a:t>
            </a: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 which, when tallied up, can tell you what was impactful in your project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3679331" y="1543452"/>
            <a:ext cx="10929338" cy="629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For your thematic analysis, what you need to do is:</a:t>
            </a:r>
          </a:p>
          <a:p>
            <a:pPr algn="just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75697" lvl="1" indent="-387848" algn="just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have a few main </a:t>
            </a: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themes</a:t>
            </a: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 in mind</a:t>
            </a:r>
          </a:p>
          <a:p>
            <a:pPr marL="775697" lvl="1" indent="-387848" algn="just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Go through your data to find </a:t>
            </a: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subthemes 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This gives you numerical values! 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Count how many times a subtheme occurs 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Count how many subthemes a theme has </a:t>
            </a:r>
          </a:p>
          <a:p>
            <a:pPr marL="1551394" lvl="2" indent="-517131" algn="l">
              <a:lnSpc>
                <a:spcPts val="4131"/>
              </a:lnSpc>
              <a:buFont typeface="Arial"/>
              <a:buChar char="⚬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The themes and subthemes with the highest number are the things that have had significant impact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31172" y="2479748"/>
            <a:ext cx="2973936" cy="29739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28674" y="5453685"/>
            <a:ext cx="2973936" cy="29739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14932" y="2893151"/>
            <a:ext cx="2973936" cy="297393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65457" y="3966717"/>
            <a:ext cx="1900371" cy="190037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018140" y="4803491"/>
            <a:ext cx="1900371" cy="190037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43679" y="1105194"/>
            <a:ext cx="1900371" cy="190037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52425" y="7477436"/>
            <a:ext cx="1900371" cy="190037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83321" y="1681963"/>
            <a:ext cx="1900371" cy="190037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953604" y="5453685"/>
            <a:ext cx="1900371" cy="190037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738683" y="2066346"/>
            <a:ext cx="1900371" cy="190037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526176" y="4503499"/>
            <a:ext cx="1900371" cy="1900371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28700" y="3429934"/>
            <a:ext cx="1900371" cy="1900371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711085" y="1028700"/>
            <a:ext cx="614110" cy="614110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843679" y="1105194"/>
            <a:ext cx="614110" cy="614110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671831" y="3275279"/>
            <a:ext cx="614110" cy="61411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10071" y="3582334"/>
            <a:ext cx="614110" cy="614110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17126" y="4916902"/>
            <a:ext cx="614110" cy="614110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978886" y="4916902"/>
            <a:ext cx="614110" cy="614110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721645" y="4302793"/>
            <a:ext cx="614110" cy="614110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4018140" y="6089752"/>
            <a:ext cx="614110" cy="614110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4890998" y="6326543"/>
            <a:ext cx="614110" cy="614110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5304401" y="4836445"/>
            <a:ext cx="614110" cy="614110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8836945" y="3582334"/>
            <a:ext cx="614110" cy="614110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8014947" y="4073065"/>
            <a:ext cx="614110" cy="614110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0838686" y="7354056"/>
            <a:ext cx="614110" cy="614110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0838686" y="8951245"/>
            <a:ext cx="614110" cy="614110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9451055" y="8757035"/>
            <a:ext cx="614110" cy="614110"/>
            <a:chOff x="0" y="0"/>
            <a:chExt cx="812800" cy="8128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3726452" y="1412249"/>
            <a:ext cx="614110" cy="614110"/>
            <a:chOff x="0" y="0"/>
            <a:chExt cx="812800" cy="81280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4587790" y="1779902"/>
            <a:ext cx="614110" cy="614110"/>
            <a:chOff x="0" y="0"/>
            <a:chExt cx="812800" cy="8128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16074758" y="2055379"/>
            <a:ext cx="614110" cy="614110"/>
            <a:chOff x="0" y="0"/>
            <a:chExt cx="812800" cy="81280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7024944" y="3458955"/>
            <a:ext cx="614110" cy="614110"/>
            <a:chOff x="0" y="0"/>
            <a:chExt cx="812800" cy="8128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3476362" y="6019489"/>
            <a:ext cx="614110" cy="614110"/>
            <a:chOff x="0" y="0"/>
            <a:chExt cx="812800" cy="8128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2862252" y="4380120"/>
            <a:ext cx="614110" cy="614110"/>
            <a:chOff x="0" y="0"/>
            <a:chExt cx="812800" cy="8128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2469212" y="5867088"/>
            <a:ext cx="614110" cy="614110"/>
            <a:chOff x="0" y="0"/>
            <a:chExt cx="812800" cy="8128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6239866" y="5531012"/>
            <a:ext cx="614110" cy="614110"/>
            <a:chOff x="0" y="0"/>
            <a:chExt cx="812800" cy="8128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16410834" y="6687127"/>
            <a:ext cx="614110" cy="614110"/>
            <a:chOff x="0" y="0"/>
            <a:chExt cx="812800" cy="8128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5289680" y="6837448"/>
            <a:ext cx="614110" cy="614110"/>
            <a:chOff x="0" y="0"/>
            <a:chExt cx="812800" cy="8128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33953" y="3500002"/>
            <a:ext cx="12820095" cy="263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Example 1: Digital innovation adoption in General Practice during the pandemic</a:t>
            </a:r>
          </a:p>
          <a:p>
            <a:pPr algn="l">
              <a:lnSpc>
                <a:spcPts val="4131"/>
              </a:lnSpc>
            </a:pPr>
            <a:endParaRPr lang="en-US" sz="35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 derived my themes from a literature review, but was already pretty familiar with them because of my projects.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31172" y="2479748"/>
            <a:ext cx="2973936" cy="29739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28674" y="5453685"/>
            <a:ext cx="2973936" cy="29739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14932" y="2893151"/>
            <a:ext cx="2973936" cy="297393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241015" y="3418485"/>
            <a:ext cx="9805971" cy="6570753"/>
          </a:xfrm>
          <a:custGeom>
            <a:avLst/>
            <a:gdLst/>
            <a:ahLst/>
            <a:cxnLst/>
            <a:rect l="l" t="t" r="r" b="b"/>
            <a:pathLst>
              <a:path w="9805971" h="6570753">
                <a:moveTo>
                  <a:pt x="0" y="0"/>
                </a:moveTo>
                <a:lnTo>
                  <a:pt x="9805970" y="0"/>
                </a:lnTo>
                <a:lnTo>
                  <a:pt x="9805970" y="6570753"/>
                </a:lnTo>
                <a:lnTo>
                  <a:pt x="0" y="6570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2733953" y="1038225"/>
            <a:ext cx="12820095" cy="210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 then looked at the responses to my interview questions and decided on subthemes. </a:t>
            </a:r>
          </a:p>
          <a:p>
            <a:pPr algn="l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 then matched the subthemes to my themes.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31172" y="2479748"/>
            <a:ext cx="2973936" cy="29739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28674" y="5453685"/>
            <a:ext cx="2973936" cy="29739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14932" y="2893151"/>
            <a:ext cx="2973936" cy="297393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65457" y="3966717"/>
            <a:ext cx="1900371" cy="190037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018140" y="4803491"/>
            <a:ext cx="1900371" cy="190037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43679" y="1105194"/>
            <a:ext cx="1900371" cy="190037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953604" y="5453685"/>
            <a:ext cx="1900371" cy="190037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738683" y="2066346"/>
            <a:ext cx="1900371" cy="190037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26176" y="4503499"/>
            <a:ext cx="1900371" cy="190037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8700" y="3429934"/>
            <a:ext cx="1900371" cy="190037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433233" y="2802372"/>
            <a:ext cx="13421534" cy="6455928"/>
          </a:xfrm>
          <a:custGeom>
            <a:avLst/>
            <a:gdLst/>
            <a:ahLst/>
            <a:cxnLst/>
            <a:rect l="l" t="t" r="r" b="b"/>
            <a:pathLst>
              <a:path w="13421534" h="6455928">
                <a:moveTo>
                  <a:pt x="0" y="0"/>
                </a:moveTo>
                <a:lnTo>
                  <a:pt x="13421534" y="0"/>
                </a:lnTo>
                <a:lnTo>
                  <a:pt x="13421534" y="6455928"/>
                </a:lnTo>
                <a:lnTo>
                  <a:pt x="0" y="64559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2733953" y="1418709"/>
            <a:ext cx="12820095" cy="106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You can then start to track how many times a subtheme occurred in a response to a question...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875014" y="2973658"/>
            <a:ext cx="12923745" cy="5783376"/>
          </a:xfrm>
          <a:custGeom>
            <a:avLst/>
            <a:gdLst/>
            <a:ahLst/>
            <a:cxnLst/>
            <a:rect l="l" t="t" r="r" b="b"/>
            <a:pathLst>
              <a:path w="12923745" h="5783376">
                <a:moveTo>
                  <a:pt x="0" y="0"/>
                </a:moveTo>
                <a:lnTo>
                  <a:pt x="12923745" y="0"/>
                </a:lnTo>
                <a:lnTo>
                  <a:pt x="12923745" y="5783377"/>
                </a:lnTo>
                <a:lnTo>
                  <a:pt x="0" y="578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4449059" y="1089580"/>
            <a:ext cx="9775655" cy="158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...and from there see the most influential theme and its subthemes in the thing you’re evaluating! These are your ‘crucial factors’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48009" y="-741890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6618699" y="-1086910"/>
            <a:ext cx="2173821" cy="217382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-1631347" y="6083524"/>
            <a:ext cx="5874518" cy="5874518"/>
          </a:xfrm>
          <a:custGeom>
            <a:avLst/>
            <a:gdLst/>
            <a:ahLst/>
            <a:cxnLst/>
            <a:rect l="l" t="t" r="r" b="b"/>
            <a:pathLst>
              <a:path w="5874518" h="5874518">
                <a:moveTo>
                  <a:pt x="5874518" y="0"/>
                </a:moveTo>
                <a:lnTo>
                  <a:pt x="0" y="0"/>
                </a:lnTo>
                <a:lnTo>
                  <a:pt x="0" y="5874518"/>
                </a:lnTo>
                <a:lnTo>
                  <a:pt x="5874518" y="5874518"/>
                </a:lnTo>
                <a:lnTo>
                  <a:pt x="58745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-1123584" y="5143500"/>
            <a:ext cx="2598841" cy="259884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-1856863" y="-1795549"/>
            <a:ext cx="7315200" cy="3591098"/>
          </a:xfrm>
          <a:custGeom>
            <a:avLst/>
            <a:gdLst/>
            <a:ahLst/>
            <a:cxnLst/>
            <a:rect l="l" t="t" r="r" b="b"/>
            <a:pathLst>
              <a:path w="7315200" h="3591098">
                <a:moveTo>
                  <a:pt x="0" y="0"/>
                </a:moveTo>
                <a:lnTo>
                  <a:pt x="7315200" y="0"/>
                </a:lnTo>
                <a:lnTo>
                  <a:pt x="7315200" y="3591098"/>
                </a:lnTo>
                <a:lnTo>
                  <a:pt x="0" y="35910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89174" y="191278"/>
            <a:ext cx="2275525" cy="3208542"/>
          </a:xfrm>
          <a:custGeom>
            <a:avLst/>
            <a:gdLst/>
            <a:ahLst/>
            <a:cxnLst/>
            <a:rect l="l" t="t" r="r" b="b"/>
            <a:pathLst>
              <a:path w="2275525" h="3208542">
                <a:moveTo>
                  <a:pt x="0" y="0"/>
                </a:moveTo>
                <a:lnTo>
                  <a:pt x="2275525" y="0"/>
                </a:lnTo>
                <a:lnTo>
                  <a:pt x="2275525" y="3208542"/>
                </a:lnTo>
                <a:lnTo>
                  <a:pt x="0" y="32085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2505" y="3684512"/>
            <a:ext cx="2462194" cy="2937797"/>
          </a:xfrm>
          <a:custGeom>
            <a:avLst/>
            <a:gdLst/>
            <a:ahLst/>
            <a:cxnLst/>
            <a:rect l="l" t="t" r="r" b="b"/>
            <a:pathLst>
              <a:path w="2462194" h="2937797">
                <a:moveTo>
                  <a:pt x="0" y="0"/>
                </a:moveTo>
                <a:lnTo>
                  <a:pt x="2462194" y="0"/>
                </a:lnTo>
                <a:lnTo>
                  <a:pt x="2462194" y="2937797"/>
                </a:lnTo>
                <a:lnTo>
                  <a:pt x="0" y="29377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3031834" y="191278"/>
            <a:ext cx="2648757" cy="3750399"/>
          </a:xfrm>
          <a:custGeom>
            <a:avLst/>
            <a:gdLst/>
            <a:ahLst/>
            <a:cxnLst/>
            <a:rect l="l" t="t" r="r" b="b"/>
            <a:pathLst>
              <a:path w="2648757" h="3750399">
                <a:moveTo>
                  <a:pt x="0" y="0"/>
                </a:moveTo>
                <a:lnTo>
                  <a:pt x="2648757" y="0"/>
                </a:lnTo>
                <a:lnTo>
                  <a:pt x="2648757" y="3750399"/>
                </a:lnTo>
                <a:lnTo>
                  <a:pt x="0" y="37503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6603952" y="1883320"/>
            <a:ext cx="5899374" cy="1032390"/>
          </a:xfrm>
          <a:custGeom>
            <a:avLst/>
            <a:gdLst/>
            <a:ahLst/>
            <a:cxnLst/>
            <a:rect l="l" t="t" r="r" b="b"/>
            <a:pathLst>
              <a:path w="5899374" h="1032390">
                <a:moveTo>
                  <a:pt x="0" y="0"/>
                </a:moveTo>
                <a:lnTo>
                  <a:pt x="5899374" y="0"/>
                </a:lnTo>
                <a:lnTo>
                  <a:pt x="5899374" y="1032390"/>
                </a:lnTo>
                <a:lnTo>
                  <a:pt x="0" y="10323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6413847" y="3145023"/>
            <a:ext cx="6279584" cy="955387"/>
          </a:xfrm>
          <a:custGeom>
            <a:avLst/>
            <a:gdLst/>
            <a:ahLst/>
            <a:cxnLst/>
            <a:rect l="l" t="t" r="r" b="b"/>
            <a:pathLst>
              <a:path w="6279584" h="955387">
                <a:moveTo>
                  <a:pt x="0" y="0"/>
                </a:moveTo>
                <a:lnTo>
                  <a:pt x="6279584" y="0"/>
                </a:lnTo>
                <a:lnTo>
                  <a:pt x="6279584" y="955387"/>
                </a:lnTo>
                <a:lnTo>
                  <a:pt x="0" y="955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289174" y="6764655"/>
            <a:ext cx="2881875" cy="1512984"/>
          </a:xfrm>
          <a:custGeom>
            <a:avLst/>
            <a:gdLst/>
            <a:ahLst/>
            <a:cxnLst/>
            <a:rect l="l" t="t" r="r" b="b"/>
            <a:pathLst>
              <a:path w="2881875" h="1512984">
                <a:moveTo>
                  <a:pt x="0" y="0"/>
                </a:moveTo>
                <a:lnTo>
                  <a:pt x="2881874" y="0"/>
                </a:lnTo>
                <a:lnTo>
                  <a:pt x="2881874" y="1512984"/>
                </a:lnTo>
                <a:lnTo>
                  <a:pt x="0" y="151298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289174" y="8419985"/>
            <a:ext cx="6124674" cy="1676629"/>
          </a:xfrm>
          <a:custGeom>
            <a:avLst/>
            <a:gdLst/>
            <a:ahLst/>
            <a:cxnLst/>
            <a:rect l="l" t="t" r="r" b="b"/>
            <a:pathLst>
              <a:path w="6124674" h="1676629">
                <a:moveTo>
                  <a:pt x="0" y="0"/>
                </a:moveTo>
                <a:lnTo>
                  <a:pt x="6124673" y="0"/>
                </a:lnTo>
                <a:lnTo>
                  <a:pt x="6124673" y="1676630"/>
                </a:lnTo>
                <a:lnTo>
                  <a:pt x="0" y="16766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3449850" y="4772391"/>
            <a:ext cx="2507361" cy="1670529"/>
          </a:xfrm>
          <a:custGeom>
            <a:avLst/>
            <a:gdLst/>
            <a:ahLst/>
            <a:cxnLst/>
            <a:rect l="l" t="t" r="r" b="b"/>
            <a:pathLst>
              <a:path w="2507361" h="1670529">
                <a:moveTo>
                  <a:pt x="0" y="0"/>
                </a:moveTo>
                <a:lnTo>
                  <a:pt x="2507361" y="0"/>
                </a:lnTo>
                <a:lnTo>
                  <a:pt x="2507361" y="1670530"/>
                </a:lnTo>
                <a:lnTo>
                  <a:pt x="0" y="167053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3842236" y="6764655"/>
            <a:ext cx="3232202" cy="1151472"/>
          </a:xfrm>
          <a:custGeom>
            <a:avLst/>
            <a:gdLst/>
            <a:ahLst/>
            <a:cxnLst/>
            <a:rect l="l" t="t" r="r" b="b"/>
            <a:pathLst>
              <a:path w="3232202" h="1151472">
                <a:moveTo>
                  <a:pt x="0" y="0"/>
                </a:moveTo>
                <a:lnTo>
                  <a:pt x="3232202" y="0"/>
                </a:lnTo>
                <a:lnTo>
                  <a:pt x="3232202" y="1151472"/>
                </a:lnTo>
                <a:lnTo>
                  <a:pt x="0" y="115147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3012553" y="2066478"/>
            <a:ext cx="4973119" cy="2157091"/>
          </a:xfrm>
          <a:custGeom>
            <a:avLst/>
            <a:gdLst/>
            <a:ahLst/>
            <a:cxnLst/>
            <a:rect l="l" t="t" r="r" b="b"/>
            <a:pathLst>
              <a:path w="4973119" h="2157091">
                <a:moveTo>
                  <a:pt x="0" y="0"/>
                </a:moveTo>
                <a:lnTo>
                  <a:pt x="4973119" y="0"/>
                </a:lnTo>
                <a:lnTo>
                  <a:pt x="4973119" y="2157090"/>
                </a:lnTo>
                <a:lnTo>
                  <a:pt x="0" y="215709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Box 22"/>
          <p:cNvSpPr txBox="1"/>
          <p:nvPr/>
        </p:nvSpPr>
        <p:spPr>
          <a:xfrm>
            <a:off x="7445503" y="4496323"/>
            <a:ext cx="9801658" cy="518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732" lvl="1" indent="-245866" algn="l">
              <a:lnSpc>
                <a:spcPts val="2619"/>
              </a:lnSpc>
              <a:buFont typeface="Arial"/>
              <a:buChar char="•"/>
            </a:pPr>
            <a:r>
              <a:rPr lang="en-US" sz="22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National roll-out and evaluation of mobile ECG device: implementation, evaluation interviewee</a:t>
            </a:r>
          </a:p>
          <a:p>
            <a:pPr marL="491732" lvl="1" indent="-245866" algn="l">
              <a:lnSpc>
                <a:spcPts val="2619"/>
              </a:lnSpc>
              <a:buFont typeface="Arial"/>
              <a:buChar char="•"/>
            </a:pPr>
            <a:r>
              <a:rPr lang="en-US" sz="22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Digital Readiness in General Practice: evaluation support</a:t>
            </a:r>
          </a:p>
          <a:p>
            <a:pPr marL="491732" lvl="1" indent="-245866" algn="l">
              <a:lnSpc>
                <a:spcPts val="2619"/>
              </a:lnSpc>
              <a:buFont typeface="Arial"/>
              <a:buChar char="•"/>
            </a:pPr>
            <a:r>
              <a:rPr lang="en-US" sz="22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Telemedicine for care homes, a strategic implementation guide: contributor</a:t>
            </a:r>
          </a:p>
          <a:p>
            <a:pPr marL="491732" lvl="1" indent="-245866" algn="l">
              <a:lnSpc>
                <a:spcPts val="2619"/>
              </a:lnSpc>
              <a:buFont typeface="Arial"/>
              <a:buChar char="•"/>
            </a:pPr>
            <a:r>
              <a:rPr lang="en-US" sz="22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Covid-19 rapid insight evaluations (various): focus group support, thematic analysis</a:t>
            </a:r>
          </a:p>
          <a:p>
            <a:pPr marL="491732" lvl="1" indent="-245866" algn="l">
              <a:lnSpc>
                <a:spcPts val="2619"/>
              </a:lnSpc>
              <a:buFont typeface="Arial"/>
              <a:buChar char="•"/>
            </a:pPr>
            <a:r>
              <a:rPr lang="en-US" sz="22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MSc evaluation study assessing contributing factors to digital innovation adoption in primary care in the wake of the pandemic: author</a:t>
            </a:r>
          </a:p>
          <a:p>
            <a:pPr marL="491732" lvl="1" indent="-245866" algn="l">
              <a:lnSpc>
                <a:spcPts val="2619"/>
              </a:lnSpc>
              <a:buFont typeface="Arial"/>
              <a:buChar char="•"/>
            </a:pPr>
            <a:r>
              <a:rPr lang="en-US" sz="22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Impact on mental health service delivery of AI chatbot: lead evaluator</a:t>
            </a:r>
          </a:p>
          <a:p>
            <a:pPr marL="491732" lvl="1" indent="-245866" algn="l">
              <a:lnSpc>
                <a:spcPts val="2619"/>
              </a:lnSpc>
              <a:buFont typeface="Arial"/>
              <a:buChar char="•"/>
            </a:pPr>
            <a:r>
              <a:rPr lang="en-US" sz="22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Remote monitoring on mental health inpatient wards: lead evaluator</a:t>
            </a:r>
          </a:p>
          <a:p>
            <a:pPr marL="491732" lvl="1" indent="-245866" algn="l">
              <a:lnSpc>
                <a:spcPts val="2619"/>
              </a:lnSpc>
              <a:buFont typeface="Arial"/>
              <a:buChar char="•"/>
            </a:pPr>
            <a:r>
              <a:rPr lang="en-US" sz="22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Impact of NHS Digital Academy: interviewee</a:t>
            </a:r>
          </a:p>
          <a:p>
            <a:pPr marL="491732" lvl="1" indent="-245866" algn="l">
              <a:lnSpc>
                <a:spcPts val="2619"/>
              </a:lnSpc>
              <a:buFont typeface="Arial"/>
              <a:buChar char="•"/>
            </a:pPr>
            <a:r>
              <a:rPr lang="en-US" sz="2277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Interviewee in various other publications for studies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74438" y="586472"/>
            <a:ext cx="4963011" cy="90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6729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ABOUT ME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31172" y="2479748"/>
            <a:ext cx="2973936" cy="29739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28674" y="5453685"/>
            <a:ext cx="2973936" cy="29739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14932" y="2893151"/>
            <a:ext cx="2973936" cy="297393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65457" y="3966717"/>
            <a:ext cx="1900371" cy="190037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018140" y="4803491"/>
            <a:ext cx="1900371" cy="190037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43679" y="1105194"/>
            <a:ext cx="1900371" cy="190037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953604" y="5453685"/>
            <a:ext cx="1900371" cy="190037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738683" y="2066346"/>
            <a:ext cx="1900371" cy="190037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26176" y="4503499"/>
            <a:ext cx="1900371" cy="190037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8700" y="3429934"/>
            <a:ext cx="1900371" cy="190037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843679" y="1105194"/>
            <a:ext cx="614110" cy="614110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978886" y="4916902"/>
            <a:ext cx="614110" cy="614110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018140" y="6089752"/>
            <a:ext cx="614110" cy="614110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836945" y="3582334"/>
            <a:ext cx="614110" cy="614110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014947" y="4073065"/>
            <a:ext cx="614110" cy="61411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6074758" y="2055379"/>
            <a:ext cx="614110" cy="614110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7024944" y="3458955"/>
            <a:ext cx="614110" cy="614110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2862252" y="4380120"/>
            <a:ext cx="614110" cy="614110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6239866" y="5531012"/>
            <a:ext cx="614110" cy="614110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044948" y="3547610"/>
            <a:ext cx="7443238" cy="3210620"/>
          </a:xfrm>
          <a:custGeom>
            <a:avLst/>
            <a:gdLst/>
            <a:ahLst/>
            <a:cxnLst/>
            <a:rect l="l" t="t" r="r" b="b"/>
            <a:pathLst>
              <a:path w="7443238" h="3210620">
                <a:moveTo>
                  <a:pt x="0" y="0"/>
                </a:moveTo>
                <a:lnTo>
                  <a:pt x="7443238" y="0"/>
                </a:lnTo>
                <a:lnTo>
                  <a:pt x="7443238" y="3210620"/>
                </a:lnTo>
                <a:lnTo>
                  <a:pt x="0" y="3210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3364387" y="6983877"/>
            <a:ext cx="5204014" cy="2993636"/>
          </a:xfrm>
          <a:custGeom>
            <a:avLst/>
            <a:gdLst/>
            <a:ahLst/>
            <a:cxnLst/>
            <a:rect l="l" t="t" r="r" b="b"/>
            <a:pathLst>
              <a:path w="5204014" h="2993636">
                <a:moveTo>
                  <a:pt x="0" y="0"/>
                </a:moveTo>
                <a:lnTo>
                  <a:pt x="5204013" y="0"/>
                </a:lnTo>
                <a:lnTo>
                  <a:pt x="5204013" y="2993636"/>
                </a:lnTo>
                <a:lnTo>
                  <a:pt x="0" y="29936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0153548" y="6931743"/>
            <a:ext cx="5289735" cy="3097904"/>
          </a:xfrm>
          <a:custGeom>
            <a:avLst/>
            <a:gdLst/>
            <a:ahLst/>
            <a:cxnLst/>
            <a:rect l="l" t="t" r="r" b="b"/>
            <a:pathLst>
              <a:path w="5289735" h="3097904">
                <a:moveTo>
                  <a:pt x="0" y="0"/>
                </a:moveTo>
                <a:lnTo>
                  <a:pt x="5289735" y="0"/>
                </a:lnTo>
                <a:lnTo>
                  <a:pt x="5289735" y="3097904"/>
                </a:lnTo>
                <a:lnTo>
                  <a:pt x="0" y="30979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1024727" y="3841436"/>
            <a:ext cx="5218325" cy="2622968"/>
          </a:xfrm>
          <a:custGeom>
            <a:avLst/>
            <a:gdLst/>
            <a:ahLst/>
            <a:cxnLst/>
            <a:rect l="l" t="t" r="r" b="b"/>
            <a:pathLst>
              <a:path w="5218325" h="2622968">
                <a:moveTo>
                  <a:pt x="0" y="0"/>
                </a:moveTo>
                <a:lnTo>
                  <a:pt x="5218325" y="0"/>
                </a:lnTo>
                <a:lnTo>
                  <a:pt x="5218325" y="2622968"/>
                </a:lnTo>
                <a:lnTo>
                  <a:pt x="0" y="26229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2288060" y="782231"/>
            <a:ext cx="13711880" cy="253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6"/>
              </a:lnSpc>
            </a:pPr>
            <a:r>
              <a:rPr lang="en-US" sz="34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You then triangulate your data by going through this process for each of your datasets.</a:t>
            </a:r>
          </a:p>
          <a:p>
            <a:pPr algn="l">
              <a:lnSpc>
                <a:spcPts val="4016"/>
              </a:lnSpc>
            </a:pPr>
            <a:endParaRPr lang="en-US" sz="34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4016"/>
              </a:lnSpc>
            </a:pPr>
            <a:r>
              <a:rPr lang="en-US" sz="34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Here are the results of subtheme occurrences for my main theme of Human Factors across all my data:</a:t>
            </a:r>
            <a:r>
              <a:rPr lang="en-US" sz="34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31172" y="2479748"/>
            <a:ext cx="2973936" cy="29739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28674" y="5453685"/>
            <a:ext cx="2973936" cy="29739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D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714932" y="2893151"/>
            <a:ext cx="2973936" cy="297393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THEME!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65457" y="3966717"/>
            <a:ext cx="1900371" cy="190037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018140" y="4803491"/>
            <a:ext cx="1900371" cy="190037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43679" y="1105194"/>
            <a:ext cx="1900371" cy="190037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52425" y="7477436"/>
            <a:ext cx="1900371" cy="190037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83321" y="1681963"/>
            <a:ext cx="1900371" cy="190037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953604" y="5453685"/>
            <a:ext cx="1900371" cy="190037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738683" y="2066346"/>
            <a:ext cx="1900371" cy="190037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526176" y="4503499"/>
            <a:ext cx="1900371" cy="1900371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28700" y="3429934"/>
            <a:ext cx="1900371" cy="1900371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Subtheme!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711085" y="1028700"/>
            <a:ext cx="614110" cy="614110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843679" y="1105194"/>
            <a:ext cx="614110" cy="614110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671831" y="3275279"/>
            <a:ext cx="614110" cy="61411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10071" y="3582334"/>
            <a:ext cx="614110" cy="614110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17126" y="4916902"/>
            <a:ext cx="614110" cy="614110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978886" y="4916902"/>
            <a:ext cx="614110" cy="614110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721645" y="4302793"/>
            <a:ext cx="614110" cy="614110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4018140" y="6089752"/>
            <a:ext cx="614110" cy="614110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4890998" y="6326543"/>
            <a:ext cx="614110" cy="614110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5304401" y="4836445"/>
            <a:ext cx="614110" cy="614110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8836945" y="3582334"/>
            <a:ext cx="614110" cy="614110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8014947" y="4073065"/>
            <a:ext cx="614110" cy="614110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0838686" y="7354056"/>
            <a:ext cx="614110" cy="614110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0838686" y="8951245"/>
            <a:ext cx="614110" cy="614110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9451055" y="8757035"/>
            <a:ext cx="614110" cy="614110"/>
            <a:chOff x="0" y="0"/>
            <a:chExt cx="812800" cy="8128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3726452" y="1412249"/>
            <a:ext cx="614110" cy="614110"/>
            <a:chOff x="0" y="0"/>
            <a:chExt cx="812800" cy="81280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4587790" y="1779902"/>
            <a:ext cx="614110" cy="614110"/>
            <a:chOff x="0" y="0"/>
            <a:chExt cx="812800" cy="8128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16074758" y="2055379"/>
            <a:ext cx="614110" cy="614110"/>
            <a:chOff x="0" y="0"/>
            <a:chExt cx="812800" cy="81280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7024944" y="3458955"/>
            <a:ext cx="614110" cy="614110"/>
            <a:chOff x="0" y="0"/>
            <a:chExt cx="812800" cy="8128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3476362" y="6019489"/>
            <a:ext cx="614110" cy="614110"/>
            <a:chOff x="0" y="0"/>
            <a:chExt cx="812800" cy="8128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2862252" y="4380120"/>
            <a:ext cx="614110" cy="614110"/>
            <a:chOff x="0" y="0"/>
            <a:chExt cx="812800" cy="8128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2469212" y="5867088"/>
            <a:ext cx="614110" cy="614110"/>
            <a:chOff x="0" y="0"/>
            <a:chExt cx="812800" cy="8128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6239866" y="5531012"/>
            <a:ext cx="614110" cy="614110"/>
            <a:chOff x="0" y="0"/>
            <a:chExt cx="812800" cy="8128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16410834" y="6687127"/>
            <a:ext cx="614110" cy="614110"/>
            <a:chOff x="0" y="0"/>
            <a:chExt cx="812800" cy="8128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5289680" y="6837448"/>
            <a:ext cx="614110" cy="614110"/>
            <a:chOff x="0" y="0"/>
            <a:chExt cx="812800" cy="8128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025544" y="2239763"/>
            <a:ext cx="12262456" cy="8047237"/>
          </a:xfrm>
          <a:custGeom>
            <a:avLst/>
            <a:gdLst/>
            <a:ahLst/>
            <a:cxnLst/>
            <a:rect l="l" t="t" r="r" b="b"/>
            <a:pathLst>
              <a:path w="12262456" h="8047237">
                <a:moveTo>
                  <a:pt x="0" y="0"/>
                </a:moveTo>
                <a:lnTo>
                  <a:pt x="12262456" y="0"/>
                </a:lnTo>
                <a:lnTo>
                  <a:pt x="12262456" y="8047237"/>
                </a:lnTo>
                <a:lnTo>
                  <a:pt x="0" y="8047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61370" y="1526176"/>
            <a:ext cx="7440309" cy="4045668"/>
          </a:xfrm>
          <a:custGeom>
            <a:avLst/>
            <a:gdLst/>
            <a:ahLst/>
            <a:cxnLst/>
            <a:rect l="l" t="t" r="r" b="b"/>
            <a:pathLst>
              <a:path w="7440309" h="4045668">
                <a:moveTo>
                  <a:pt x="0" y="0"/>
                </a:moveTo>
                <a:lnTo>
                  <a:pt x="7440309" y="0"/>
                </a:lnTo>
                <a:lnTo>
                  <a:pt x="7440309" y="4045668"/>
                </a:lnTo>
                <a:lnTo>
                  <a:pt x="0" y="40456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2288060" y="782231"/>
            <a:ext cx="13711880" cy="51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6"/>
              </a:lnSpc>
            </a:pPr>
            <a:r>
              <a:rPr lang="en-US" sz="34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Example 2: User requirements for website re-procurement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493371" y="3000228"/>
            <a:ext cx="11301259" cy="6258072"/>
          </a:xfrm>
          <a:custGeom>
            <a:avLst/>
            <a:gdLst/>
            <a:ahLst/>
            <a:cxnLst/>
            <a:rect l="l" t="t" r="r" b="b"/>
            <a:pathLst>
              <a:path w="11301259" h="6258072">
                <a:moveTo>
                  <a:pt x="0" y="0"/>
                </a:moveTo>
                <a:lnTo>
                  <a:pt x="11301258" y="0"/>
                </a:lnTo>
                <a:lnTo>
                  <a:pt x="11301258" y="6258072"/>
                </a:lnTo>
                <a:lnTo>
                  <a:pt x="0" y="6258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2531172" y="952619"/>
            <a:ext cx="13711880" cy="152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6"/>
              </a:lnSpc>
            </a:pPr>
            <a:r>
              <a:rPr lang="en-US" sz="34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not run a rapid insights workshop?</a:t>
            </a:r>
          </a:p>
          <a:p>
            <a:pPr algn="l">
              <a:lnSpc>
                <a:spcPts val="4016"/>
              </a:lnSpc>
            </a:pPr>
            <a:r>
              <a:rPr lang="en-US" sz="34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Focus group with lots of facilitators to capture themes and tally up subthemes in real time!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3368" y="1492958"/>
            <a:ext cx="10961264" cy="210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PRESENTING YOUR FINDINGS</a:t>
            </a:r>
          </a:p>
        </p:txBody>
      </p:sp>
      <p:sp>
        <p:nvSpPr>
          <p:cNvPr id="3" name="Freeform 3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3679331" y="4493918"/>
            <a:ext cx="10929338" cy="210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You may need to report on your findings in a report, to a Board or as a presentation. Graphs are great but what’s really important is the narrative - </a:t>
            </a: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does the data tell us?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3679331" y="2844045"/>
            <a:ext cx="10929338" cy="525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Helpful prompts for quantitative data </a:t>
            </a:r>
          </a:p>
          <a:p>
            <a:pPr algn="l">
              <a:lnSpc>
                <a:spcPts val="4131"/>
              </a:lnSpc>
            </a:pPr>
            <a:endParaRPr lang="en-US" sz="35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are the key statistical trends or patterns in this dataset?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are the outliers or anomalies in the data?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Are the results expected or unexpected?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can be perceived as positive/negative?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do the results tell us in terms of the overall project objective?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3679331" y="2489273"/>
            <a:ext cx="10929338" cy="577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Helpful prompts for qualitative data</a:t>
            </a:r>
          </a:p>
          <a:p>
            <a:pPr algn="l">
              <a:lnSpc>
                <a:spcPts val="4131"/>
              </a:lnSpc>
            </a:pPr>
            <a:endParaRPr lang="en-US" sz="35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were the most prominent themes and subthemes in the data? (the ‘crucial factors’)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do the crucial factors tell us in terms of the overall project objective?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What is surprising or unsurprising? 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Were there challenges or successes? What were they?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Are there out of scope discoveries you feel are important to tell people about?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2188284" y="885620"/>
            <a:ext cx="15071016" cy="787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Don’t forget...</a:t>
            </a:r>
          </a:p>
          <a:p>
            <a:pPr algn="l">
              <a:lnSpc>
                <a:spcPts val="4131"/>
              </a:lnSpc>
            </a:pPr>
            <a:endParaRPr lang="en-US" sz="3592" b="1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Benefits realisation isn’t always going to happen straight away - you are allowed to say if more time is required to realise benefits (it might be that a </a:t>
            </a:r>
            <a:r>
              <a:rPr lang="en-US" sz="3592" b="1" u="sng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10" tooltip="https://www.bmj.com/about-bmj/resources-readers/publications/epidemiology-uninitiated/7-longitudinal-studies"/>
              </a:rPr>
              <a:t>longitudinal study</a:t>
            </a: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 might be required)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Sometimes unexpected benefits happen! Let people know about them 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Sometimes the benefits people want to see aren’t the ones they get - explain why this is the case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You can make recommendations not just about the project but about the evaluation! Need more time? More resources? More data? Tell people about that and explain why</a:t>
            </a:r>
          </a:p>
          <a:p>
            <a:pPr marL="775697" lvl="1" indent="-387848" algn="l">
              <a:lnSpc>
                <a:spcPts val="4131"/>
              </a:lnSpc>
              <a:buFont typeface="Arial"/>
              <a:buChar char="•"/>
            </a:pPr>
            <a:r>
              <a:rPr lang="en-US" sz="3592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Essentially you are stating if benefits have been realised (if your OUTCOMES in the logic model have been met), WHY or WHY NOT and HOW THE DATA SHOWS THIS.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1BBA9-7109-21DA-B868-D4B9699EA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C60172-D833-2E86-20FD-A58985A76D98}"/>
              </a:ext>
            </a:extLst>
          </p:cNvPr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F9A8949-3E40-7866-AE14-12977F536DE3}"/>
              </a:ext>
            </a:extLst>
          </p:cNvPr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911B974-2E31-07A9-EF25-973FAC599972}"/>
              </a:ext>
            </a:extLst>
          </p:cNvPr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4BC5210-17B9-2351-22C3-2FDF0DC06D63}"/>
              </a:ext>
            </a:extLst>
          </p:cNvPr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2A040A3-C949-9DB2-E093-0DBB1B148C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371E190-7E57-88A6-E8F6-3241CFC05F9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3B8DD8B9-EB0B-E0B3-2C13-0DA3D3A3E6AB}"/>
              </a:ext>
            </a:extLst>
          </p:cNvPr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A0228-6281-7B5C-8B6F-B2E8A7F7C1D6}"/>
              </a:ext>
            </a:extLst>
          </p:cNvPr>
          <p:cNvSpPr txBox="1"/>
          <p:nvPr/>
        </p:nvSpPr>
        <p:spPr>
          <a:xfrm>
            <a:off x="2188284" y="885620"/>
            <a:ext cx="15071016" cy="364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 b="1" dirty="0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Your work deserves to be bright, bold and beautiful!</a:t>
            </a:r>
          </a:p>
          <a:p>
            <a:pPr algn="l">
              <a:lnSpc>
                <a:spcPts val="4131"/>
              </a:lnSpc>
            </a:pPr>
            <a:endParaRPr lang="en-US" sz="3592" b="1" dirty="0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387849" lvl="1" algn="l">
              <a:lnSpc>
                <a:spcPts val="4131"/>
              </a:lnSpc>
            </a:pPr>
            <a:r>
              <a:rPr lang="en-US" sz="2800" dirty="0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To complement your official reports, consider creating some engaging resources to go with it – these can entice people to read your work and promote what you’ve done in an accessible way. </a:t>
            </a:r>
            <a:r>
              <a:rPr lang="en-US" sz="2800" dirty="0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0"/>
              </a:rPr>
              <a:t>Canva.com </a:t>
            </a:r>
            <a:r>
              <a:rPr lang="en-US" sz="2800" dirty="0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is really easy to use and includes a free trail of its Pro version, unlocking literally thousands of templates and graphics – as well as Frutiger, the NHS font</a:t>
            </a:r>
            <a:endParaRPr lang="en-US" sz="2800" b="1" dirty="0">
              <a:solidFill>
                <a:srgbClr val="007D9C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78C5A8B-3072-F2E0-C810-C3B313FC34DB}"/>
              </a:ext>
            </a:extLst>
          </p:cNvPr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E30C983-DBB7-FDA6-A742-76BD8E6F70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BCE06B1-FE36-5A4F-8832-5E7F6630380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3D95018-7C29-1180-5627-E9714F246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27"/>
          <a:stretch/>
        </p:blipFill>
        <p:spPr>
          <a:xfrm>
            <a:off x="13340597" y="7027956"/>
            <a:ext cx="4259049" cy="2442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5D85D5-1320-9353-13E3-099282C9B8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86919" y="4296781"/>
            <a:ext cx="4312728" cy="2433207"/>
          </a:xfrm>
          <a:prstGeom prst="rect">
            <a:avLst/>
          </a:prstGeom>
        </p:spPr>
      </p:pic>
      <p:sp>
        <p:nvSpPr>
          <p:cNvPr id="18" name="Freeform 4">
            <a:extLst>
              <a:ext uri="{FF2B5EF4-FFF2-40B4-BE49-F238E27FC236}">
                <a16:creationId xmlns:a16="http://schemas.microsoft.com/office/drawing/2014/main" id="{B81E5819-51EC-0BFA-D63E-3DBF55D55300}"/>
              </a:ext>
            </a:extLst>
          </p:cNvPr>
          <p:cNvSpPr/>
          <p:nvPr/>
        </p:nvSpPr>
        <p:spPr>
          <a:xfrm>
            <a:off x="5556733" y="4876427"/>
            <a:ext cx="3339147" cy="4496379"/>
          </a:xfrm>
          <a:custGeom>
            <a:avLst/>
            <a:gdLst/>
            <a:ahLst/>
            <a:cxnLst/>
            <a:rect l="l" t="t" r="r" b="b"/>
            <a:pathLst>
              <a:path w="2996253" h="4283565">
                <a:moveTo>
                  <a:pt x="0" y="0"/>
                </a:moveTo>
                <a:lnTo>
                  <a:pt x="2996253" y="0"/>
                </a:lnTo>
                <a:lnTo>
                  <a:pt x="2996253" y="4283565"/>
                </a:lnTo>
                <a:lnTo>
                  <a:pt x="0" y="42835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6EE015-5BEB-8E9B-3A83-5233930F028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439"/>
          <a:stretch/>
        </p:blipFill>
        <p:spPr>
          <a:xfrm>
            <a:off x="9239336" y="4296781"/>
            <a:ext cx="3675152" cy="5229225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A27E260E-341F-D98A-5D3E-7A19F0CBC63B}"/>
              </a:ext>
            </a:extLst>
          </p:cNvPr>
          <p:cNvSpPr/>
          <p:nvPr/>
        </p:nvSpPr>
        <p:spPr>
          <a:xfrm>
            <a:off x="3603606" y="4960695"/>
            <a:ext cx="1663349" cy="4133668"/>
          </a:xfrm>
          <a:custGeom>
            <a:avLst/>
            <a:gdLst/>
            <a:ahLst/>
            <a:cxnLst/>
            <a:rect l="l" t="t" r="r" b="b"/>
            <a:pathLst>
              <a:path w="1663349" h="4133668">
                <a:moveTo>
                  <a:pt x="0" y="0"/>
                </a:moveTo>
                <a:lnTo>
                  <a:pt x="1663349" y="0"/>
                </a:lnTo>
                <a:lnTo>
                  <a:pt x="1663349" y="4133669"/>
                </a:lnTo>
                <a:lnTo>
                  <a:pt x="0" y="4133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00B56F1D-CBF9-919F-2965-8B66B35E20ED}"/>
              </a:ext>
            </a:extLst>
          </p:cNvPr>
          <p:cNvSpPr/>
          <p:nvPr/>
        </p:nvSpPr>
        <p:spPr>
          <a:xfrm>
            <a:off x="754767" y="5258489"/>
            <a:ext cx="2606558" cy="3732254"/>
          </a:xfrm>
          <a:custGeom>
            <a:avLst/>
            <a:gdLst/>
            <a:ahLst/>
            <a:cxnLst/>
            <a:rect l="l" t="t" r="r" b="b"/>
            <a:pathLst>
              <a:path w="2606558" h="3732254">
                <a:moveTo>
                  <a:pt x="0" y="0"/>
                </a:moveTo>
                <a:lnTo>
                  <a:pt x="2606558" y="0"/>
                </a:lnTo>
                <a:lnTo>
                  <a:pt x="2606558" y="3732253"/>
                </a:lnTo>
                <a:lnTo>
                  <a:pt x="0" y="37322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70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63368" y="1449592"/>
            <a:ext cx="10961264" cy="139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38"/>
              </a:lnSpc>
            </a:pPr>
            <a:r>
              <a:rPr lang="en-US" sz="10331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47214" y="3504995"/>
            <a:ext cx="11193571" cy="577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 Why are Evaluations Important?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Start with a Logic Model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Determine your data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Quantitative Data Collection: Sources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Qualitative Data Collection: Methods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Thematic Analysis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Presenting your Findings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Roadmap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Resources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Further Training</a:t>
            </a:r>
          </a:p>
          <a:p>
            <a:pPr marL="775697" lvl="1" indent="-387848" algn="l">
              <a:lnSpc>
                <a:spcPts val="4131"/>
              </a:lnSpc>
              <a:buAutoNum type="arabicPeriod"/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Evaluation Services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1356" y="3329391"/>
            <a:ext cx="3485463" cy="3628219"/>
            <a:chOff x="0" y="0"/>
            <a:chExt cx="972051" cy="10118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2051" cy="1011864"/>
            </a:xfrm>
            <a:custGeom>
              <a:avLst/>
              <a:gdLst/>
              <a:ahLst/>
              <a:cxnLst/>
              <a:rect l="l" t="t" r="r" b="b"/>
              <a:pathLst>
                <a:path w="972051" h="1011864">
                  <a:moveTo>
                    <a:pt x="113281" y="0"/>
                  </a:moveTo>
                  <a:lnTo>
                    <a:pt x="858769" y="0"/>
                  </a:lnTo>
                  <a:cubicBezTo>
                    <a:pt x="888814" y="0"/>
                    <a:pt x="917627" y="11935"/>
                    <a:pt x="938871" y="33179"/>
                  </a:cubicBezTo>
                  <a:cubicBezTo>
                    <a:pt x="960116" y="54424"/>
                    <a:pt x="972051" y="83237"/>
                    <a:pt x="972051" y="113281"/>
                  </a:cubicBezTo>
                  <a:lnTo>
                    <a:pt x="972051" y="898582"/>
                  </a:lnTo>
                  <a:cubicBezTo>
                    <a:pt x="972051" y="928626"/>
                    <a:pt x="960116" y="957440"/>
                    <a:pt x="938871" y="978684"/>
                  </a:cubicBezTo>
                  <a:cubicBezTo>
                    <a:pt x="917627" y="999929"/>
                    <a:pt x="888814" y="1011864"/>
                    <a:pt x="858769" y="1011864"/>
                  </a:cubicBezTo>
                  <a:lnTo>
                    <a:pt x="113281" y="1011864"/>
                  </a:lnTo>
                  <a:cubicBezTo>
                    <a:pt x="83237" y="1011864"/>
                    <a:pt x="54424" y="999929"/>
                    <a:pt x="33179" y="978684"/>
                  </a:cubicBezTo>
                  <a:cubicBezTo>
                    <a:pt x="11935" y="957440"/>
                    <a:pt x="0" y="928626"/>
                    <a:pt x="0" y="898582"/>
                  </a:cubicBezTo>
                  <a:lnTo>
                    <a:pt x="0" y="113281"/>
                  </a:lnTo>
                  <a:cubicBezTo>
                    <a:pt x="0" y="83237"/>
                    <a:pt x="11935" y="54424"/>
                    <a:pt x="33179" y="33179"/>
                  </a:cubicBezTo>
                  <a:cubicBezTo>
                    <a:pt x="54424" y="11935"/>
                    <a:pt x="83237" y="0"/>
                    <a:pt x="113281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72051" cy="106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your Logic Model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679331" y="1213405"/>
            <a:ext cx="10961264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ROADMAP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907807" y="3329391"/>
            <a:ext cx="3485463" cy="3628219"/>
            <a:chOff x="0" y="0"/>
            <a:chExt cx="972051" cy="10118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2051" cy="1011864"/>
            </a:xfrm>
            <a:custGeom>
              <a:avLst/>
              <a:gdLst/>
              <a:ahLst/>
              <a:cxnLst/>
              <a:rect l="l" t="t" r="r" b="b"/>
              <a:pathLst>
                <a:path w="972051" h="1011864">
                  <a:moveTo>
                    <a:pt x="113281" y="0"/>
                  </a:moveTo>
                  <a:lnTo>
                    <a:pt x="858769" y="0"/>
                  </a:lnTo>
                  <a:cubicBezTo>
                    <a:pt x="888814" y="0"/>
                    <a:pt x="917627" y="11935"/>
                    <a:pt x="938871" y="33179"/>
                  </a:cubicBezTo>
                  <a:cubicBezTo>
                    <a:pt x="960116" y="54424"/>
                    <a:pt x="972051" y="83237"/>
                    <a:pt x="972051" y="113281"/>
                  </a:cubicBezTo>
                  <a:lnTo>
                    <a:pt x="972051" y="898582"/>
                  </a:lnTo>
                  <a:cubicBezTo>
                    <a:pt x="972051" y="928626"/>
                    <a:pt x="960116" y="957440"/>
                    <a:pt x="938871" y="978684"/>
                  </a:cubicBezTo>
                  <a:cubicBezTo>
                    <a:pt x="917627" y="999929"/>
                    <a:pt x="888814" y="1011864"/>
                    <a:pt x="858769" y="1011864"/>
                  </a:cubicBezTo>
                  <a:lnTo>
                    <a:pt x="113281" y="1011864"/>
                  </a:lnTo>
                  <a:cubicBezTo>
                    <a:pt x="83237" y="1011864"/>
                    <a:pt x="54424" y="999929"/>
                    <a:pt x="33179" y="978684"/>
                  </a:cubicBezTo>
                  <a:cubicBezTo>
                    <a:pt x="11935" y="957440"/>
                    <a:pt x="0" y="928626"/>
                    <a:pt x="0" y="898582"/>
                  </a:cubicBezTo>
                  <a:lnTo>
                    <a:pt x="0" y="113281"/>
                  </a:lnTo>
                  <a:cubicBezTo>
                    <a:pt x="0" y="83237"/>
                    <a:pt x="11935" y="54424"/>
                    <a:pt x="33179" y="33179"/>
                  </a:cubicBezTo>
                  <a:cubicBezTo>
                    <a:pt x="54424" y="11935"/>
                    <a:pt x="83237" y="0"/>
                    <a:pt x="113281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972051" cy="106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Determine your data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02265" y="3329391"/>
            <a:ext cx="3485463" cy="3628219"/>
            <a:chOff x="0" y="0"/>
            <a:chExt cx="972051" cy="10118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72051" cy="1011864"/>
            </a:xfrm>
            <a:custGeom>
              <a:avLst/>
              <a:gdLst/>
              <a:ahLst/>
              <a:cxnLst/>
              <a:rect l="l" t="t" r="r" b="b"/>
              <a:pathLst>
                <a:path w="972051" h="1011864">
                  <a:moveTo>
                    <a:pt x="113281" y="0"/>
                  </a:moveTo>
                  <a:lnTo>
                    <a:pt x="858769" y="0"/>
                  </a:lnTo>
                  <a:cubicBezTo>
                    <a:pt x="888814" y="0"/>
                    <a:pt x="917627" y="11935"/>
                    <a:pt x="938871" y="33179"/>
                  </a:cubicBezTo>
                  <a:cubicBezTo>
                    <a:pt x="960116" y="54424"/>
                    <a:pt x="972051" y="83237"/>
                    <a:pt x="972051" y="113281"/>
                  </a:cubicBezTo>
                  <a:lnTo>
                    <a:pt x="972051" y="898582"/>
                  </a:lnTo>
                  <a:cubicBezTo>
                    <a:pt x="972051" y="928626"/>
                    <a:pt x="960116" y="957440"/>
                    <a:pt x="938871" y="978684"/>
                  </a:cubicBezTo>
                  <a:cubicBezTo>
                    <a:pt x="917627" y="999929"/>
                    <a:pt x="888814" y="1011864"/>
                    <a:pt x="858769" y="1011864"/>
                  </a:cubicBezTo>
                  <a:lnTo>
                    <a:pt x="113281" y="1011864"/>
                  </a:lnTo>
                  <a:cubicBezTo>
                    <a:pt x="83237" y="1011864"/>
                    <a:pt x="54424" y="999929"/>
                    <a:pt x="33179" y="978684"/>
                  </a:cubicBezTo>
                  <a:cubicBezTo>
                    <a:pt x="11935" y="957440"/>
                    <a:pt x="0" y="928626"/>
                    <a:pt x="0" y="898582"/>
                  </a:cubicBezTo>
                  <a:lnTo>
                    <a:pt x="0" y="113281"/>
                  </a:lnTo>
                  <a:cubicBezTo>
                    <a:pt x="0" y="83237"/>
                    <a:pt x="11935" y="54424"/>
                    <a:pt x="33179" y="33179"/>
                  </a:cubicBezTo>
                  <a:cubicBezTo>
                    <a:pt x="54424" y="11935"/>
                    <a:pt x="83237" y="0"/>
                    <a:pt x="113281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72051" cy="106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Collect your data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896723" y="3329391"/>
            <a:ext cx="3485463" cy="3628219"/>
            <a:chOff x="0" y="0"/>
            <a:chExt cx="972051" cy="10118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2051" cy="1011864"/>
            </a:xfrm>
            <a:custGeom>
              <a:avLst/>
              <a:gdLst/>
              <a:ahLst/>
              <a:cxnLst/>
              <a:rect l="l" t="t" r="r" b="b"/>
              <a:pathLst>
                <a:path w="972051" h="1011864">
                  <a:moveTo>
                    <a:pt x="113281" y="0"/>
                  </a:moveTo>
                  <a:lnTo>
                    <a:pt x="858769" y="0"/>
                  </a:lnTo>
                  <a:cubicBezTo>
                    <a:pt x="888814" y="0"/>
                    <a:pt x="917627" y="11935"/>
                    <a:pt x="938871" y="33179"/>
                  </a:cubicBezTo>
                  <a:cubicBezTo>
                    <a:pt x="960116" y="54424"/>
                    <a:pt x="972051" y="83237"/>
                    <a:pt x="972051" y="113281"/>
                  </a:cubicBezTo>
                  <a:lnTo>
                    <a:pt x="972051" y="898582"/>
                  </a:lnTo>
                  <a:cubicBezTo>
                    <a:pt x="972051" y="928626"/>
                    <a:pt x="960116" y="957440"/>
                    <a:pt x="938871" y="978684"/>
                  </a:cubicBezTo>
                  <a:cubicBezTo>
                    <a:pt x="917627" y="999929"/>
                    <a:pt x="888814" y="1011864"/>
                    <a:pt x="858769" y="1011864"/>
                  </a:cubicBezTo>
                  <a:lnTo>
                    <a:pt x="113281" y="1011864"/>
                  </a:lnTo>
                  <a:cubicBezTo>
                    <a:pt x="83237" y="1011864"/>
                    <a:pt x="54424" y="999929"/>
                    <a:pt x="33179" y="978684"/>
                  </a:cubicBezTo>
                  <a:cubicBezTo>
                    <a:pt x="11935" y="957440"/>
                    <a:pt x="0" y="928626"/>
                    <a:pt x="0" y="898582"/>
                  </a:cubicBezTo>
                  <a:lnTo>
                    <a:pt x="0" y="113281"/>
                  </a:lnTo>
                  <a:cubicBezTo>
                    <a:pt x="0" y="83237"/>
                    <a:pt x="11935" y="54424"/>
                    <a:pt x="33179" y="33179"/>
                  </a:cubicBezTo>
                  <a:cubicBezTo>
                    <a:pt x="54424" y="11935"/>
                    <a:pt x="83237" y="0"/>
                    <a:pt x="113281" y="0"/>
                  </a:cubicBezTo>
                  <a:close/>
                </a:path>
              </a:pathLst>
            </a:custGeom>
            <a:solidFill>
              <a:srgbClr val="FF62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972051" cy="106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Thematic Analysis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391181" y="3329391"/>
            <a:ext cx="3485463" cy="3628219"/>
            <a:chOff x="0" y="0"/>
            <a:chExt cx="972051" cy="101186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2051" cy="1011864"/>
            </a:xfrm>
            <a:custGeom>
              <a:avLst/>
              <a:gdLst/>
              <a:ahLst/>
              <a:cxnLst/>
              <a:rect l="l" t="t" r="r" b="b"/>
              <a:pathLst>
                <a:path w="972051" h="1011864">
                  <a:moveTo>
                    <a:pt x="113281" y="0"/>
                  </a:moveTo>
                  <a:lnTo>
                    <a:pt x="858769" y="0"/>
                  </a:lnTo>
                  <a:cubicBezTo>
                    <a:pt x="888814" y="0"/>
                    <a:pt x="917627" y="11935"/>
                    <a:pt x="938871" y="33179"/>
                  </a:cubicBezTo>
                  <a:cubicBezTo>
                    <a:pt x="960116" y="54424"/>
                    <a:pt x="972051" y="83237"/>
                    <a:pt x="972051" y="113281"/>
                  </a:cubicBezTo>
                  <a:lnTo>
                    <a:pt x="972051" y="898582"/>
                  </a:lnTo>
                  <a:cubicBezTo>
                    <a:pt x="972051" y="928626"/>
                    <a:pt x="960116" y="957440"/>
                    <a:pt x="938871" y="978684"/>
                  </a:cubicBezTo>
                  <a:cubicBezTo>
                    <a:pt x="917627" y="999929"/>
                    <a:pt x="888814" y="1011864"/>
                    <a:pt x="858769" y="1011864"/>
                  </a:cubicBezTo>
                  <a:lnTo>
                    <a:pt x="113281" y="1011864"/>
                  </a:lnTo>
                  <a:cubicBezTo>
                    <a:pt x="83237" y="1011864"/>
                    <a:pt x="54424" y="999929"/>
                    <a:pt x="33179" y="978684"/>
                  </a:cubicBezTo>
                  <a:cubicBezTo>
                    <a:pt x="11935" y="957440"/>
                    <a:pt x="0" y="928626"/>
                    <a:pt x="0" y="898582"/>
                  </a:cubicBezTo>
                  <a:lnTo>
                    <a:pt x="0" y="113281"/>
                  </a:lnTo>
                  <a:cubicBezTo>
                    <a:pt x="0" y="83237"/>
                    <a:pt x="11935" y="54424"/>
                    <a:pt x="33179" y="33179"/>
                  </a:cubicBezTo>
                  <a:cubicBezTo>
                    <a:pt x="54424" y="11935"/>
                    <a:pt x="83237" y="0"/>
                    <a:pt x="113281" y="0"/>
                  </a:cubicBezTo>
                  <a:close/>
                </a:path>
              </a:pathLst>
            </a:custGeom>
            <a:solidFill>
              <a:srgbClr val="FF4D4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972051" cy="106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Present your findings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679331" y="8197260"/>
            <a:ext cx="10929338" cy="106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Some handy checklists and guides are available in the Resources slide :)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9073" y="1913252"/>
            <a:ext cx="13889854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RESOURCES</a:t>
            </a:r>
          </a:p>
        </p:txBody>
      </p:sp>
      <p:sp>
        <p:nvSpPr>
          <p:cNvPr id="3" name="Freeform 3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531172" y="3600852"/>
            <a:ext cx="10929338" cy="525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www.gov.uk/government/collections/evaluating-digital-health-products"/>
              </a:rPr>
              <a:t>Evaluating Digital Health Products Guidance</a:t>
            </a:r>
          </a:p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www.midlandsandlancashirecsu.nhs.uk/images/Logic_Model_Guide_AGA_2262_ARTWORK_FINAL_07.09.16_1.pdf"/>
              </a:rPr>
              <a:t>Logic Model Guide</a:t>
            </a:r>
          </a:p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www.questionpro.com/blog/qualitative-research-survey-question/#types_of_qualitative_research_questions"/>
              </a:rPr>
              <a:t>Qualitative Research Questions</a:t>
            </a:r>
          </a:p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3" tooltip="https://www.gov.uk/guidance/focus-group-study-qualitative-studies"/>
              </a:rPr>
              <a:t>Focus Group Guidance</a:t>
            </a:r>
          </a:p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4" tooltip="https://www.gov.uk/guidance/contextual-inquiry#how-to-carry-out-contextual-inquiry"/>
              </a:rPr>
              <a:t>Observation/Contextual Inquiry Guidance</a:t>
            </a:r>
          </a:p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5" tooltip="https://www.gov.uk/guidance/think-aloud-study-qualitative-studies"/>
              </a:rPr>
              <a:t>Think Aloud Study Guidance</a:t>
            </a:r>
          </a:p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6" tooltip="https://www.gov.uk/guidance/usability-testing-qualitative-studies"/>
              </a:rPr>
              <a:t>Usability Testing Guidance</a:t>
            </a:r>
          </a:p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7" tooltip="https://www.frontiersin.org/journals/sociology/articles/10.3389/fsoc.2023.993342/full"/>
              </a:rPr>
              <a:t>How to run a Rapid Insights Workshop</a:t>
            </a:r>
          </a:p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8" tooltip="https://nhsevaluationtoolkit.net/wp/wp-content/uploads/2024/01/Evaluation-checklist-short.pdf"/>
              </a:rPr>
              <a:t>Evaluation Checklist</a:t>
            </a:r>
          </a:p>
          <a:p>
            <a:pPr algn="l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9" tooltip="https://healthinnovation-kss.com/wp-content/uploads/2024/09/Real-World-Evaluation-guide_202406.pdf"/>
              </a:rPr>
              <a:t>Real World Evaluation Guide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9073" y="2643104"/>
            <a:ext cx="13889854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FURTHER TRAINING</a:t>
            </a:r>
          </a:p>
        </p:txBody>
      </p:sp>
      <p:sp>
        <p:nvSpPr>
          <p:cNvPr id="3" name="Freeform 3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3679331" y="4620706"/>
            <a:ext cx="10929338" cy="315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the-sra.org.uk/SRA/Training/SRA/Training/Training.aspx"/>
              </a:rPr>
              <a:t>Social Research Association</a:t>
            </a:r>
          </a:p>
          <a:p>
            <a:pPr algn="ctr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evaluation.org.uk/community-learning/resources/"/>
              </a:rPr>
              <a:t>UK Evaluation Society</a:t>
            </a:r>
          </a:p>
          <a:p>
            <a:pPr algn="ctr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natcen.ac.uk/training-courses"/>
              </a:rPr>
              <a:t>National Centre for Social Research</a:t>
            </a:r>
          </a:p>
          <a:p>
            <a:pPr algn="ctr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3" tooltip="https://arc-w.nihr.ac.uk/training-and-capacity-building/training-opportunities/?course-type%5B%5D=in-person&amp;course-type%5B%5D=online-learning-resource&amp;course-type%5B%5D=remote&amp;course-provider%5B%5D=arc-west&amp;course-provider%5B%5D=national-institute-for-health-research&amp;course-provider%5B%5D=nhs-elearning&amp;course-provider%5B%5D=people-in-health-west-of-england&amp;course-provider%5B%5D=university-of-bath&amp;course-provider%5B%5D=university-of-bristol&amp;course-provider%5B%5D=university-of-the-west-of-england&amp;search=#focus"/>
              </a:rPr>
              <a:t>ARC West Training Courses</a:t>
            </a:r>
          </a:p>
          <a:p>
            <a:pPr algn="ctr">
              <a:lnSpc>
                <a:spcPts val="4131"/>
              </a:lnSpc>
            </a:pPr>
            <a:endParaRPr lang="en-US" sz="3592" u="sng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  <a:hlinkClick r:id="rId13" tooltip="https://arc-w.nihr.ac.uk/training-and-capacity-building/training-opportunities/?course-type%5B%5D=in-person&amp;course-type%5B%5D=online-learning-resource&amp;course-type%5B%5D=remote&amp;course-provider%5B%5D=arc-west&amp;course-provider%5B%5D=national-institute-for-health-research&amp;course-provider%5B%5D=nhs-elearning&amp;course-provider%5B%5D=people-in-health-west-of-england&amp;course-provider%5B%5D=university-of-bath&amp;course-provider%5B%5D=university-of-bristol&amp;course-provider%5B%5D=university-of-the-west-of-england&amp;search=#focus"/>
            </a:endParaRPr>
          </a:p>
          <a:p>
            <a:pPr algn="ctr">
              <a:lnSpc>
                <a:spcPts val="4131"/>
              </a:lnSpc>
            </a:pPr>
            <a:endParaRPr lang="en-US" sz="3592" u="sng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  <a:hlinkClick r:id="rId13" tooltip="https://arc-w.nihr.ac.uk/training-and-capacity-building/training-opportunities/?course-type%5B%5D=in-person&amp;course-type%5B%5D=online-learning-resource&amp;course-type%5B%5D=remote&amp;course-provider%5B%5D=arc-west&amp;course-provider%5B%5D=national-institute-for-health-research&amp;course-provider%5B%5D=nhs-elearning&amp;course-provider%5B%5D=people-in-health-west-of-england&amp;course-provider%5B%5D=university-of-bath&amp;course-provider%5B%5D=university-of-bristol&amp;course-provider%5B%5D=university-of-the-west-of-england&amp;search=#focu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9073" y="2643104"/>
            <a:ext cx="13889854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EVALUATION SERVICES</a:t>
            </a:r>
          </a:p>
        </p:txBody>
      </p:sp>
      <p:sp>
        <p:nvSpPr>
          <p:cNvPr id="3" name="Freeform 3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3679331" y="5097784"/>
            <a:ext cx="10929338" cy="36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www.arc-oxtv.nihr.ac.uk/resources/arc-oxtv-funding-opportunities/arc-support/evaluation-support"/>
              </a:rPr>
              <a:t>NIHR ARC - Oxford and Thames Valley</a:t>
            </a:r>
          </a:p>
          <a:p>
            <a:pPr algn="ctr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healthinnovationwessex.org.uk/innovation-insights"/>
              </a:rPr>
              <a:t>Health Innovation Network Wessex</a:t>
            </a:r>
          </a:p>
          <a:p>
            <a:pPr algn="ctr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healthinnovationnetwork.com/clinical-themes/informatics/"/>
              </a:rPr>
              <a:t>Health Innovation Network South London</a:t>
            </a:r>
          </a:p>
          <a:p>
            <a:pPr algn="ctr">
              <a:lnSpc>
                <a:spcPts val="4131"/>
              </a:lnSpc>
            </a:pPr>
            <a:r>
              <a:rPr lang="en-US" sz="3592" u="sng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  <a:hlinkClick r:id="rId13" tooltip="https://www.healthinnowest.net/our-work/evaluation-insights/"/>
              </a:rPr>
              <a:t>Health Innovation Network West of England</a:t>
            </a:r>
          </a:p>
          <a:p>
            <a:pPr algn="ctr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SCW CSU</a:t>
            </a:r>
          </a:p>
          <a:p>
            <a:pPr algn="ctr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131"/>
              </a:lnSpc>
            </a:pPr>
            <a:endParaRPr lang="en-US" sz="3592">
              <a:solidFill>
                <a:srgbClr val="007D9C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883069" y="5917961"/>
            <a:ext cx="2521862" cy="2453084"/>
          </a:xfrm>
          <a:custGeom>
            <a:avLst/>
            <a:gdLst/>
            <a:ahLst/>
            <a:cxnLst/>
            <a:rect l="l" t="t" r="r" b="b"/>
            <a:pathLst>
              <a:path w="2521862" h="2453084">
                <a:moveTo>
                  <a:pt x="0" y="0"/>
                </a:moveTo>
                <a:lnTo>
                  <a:pt x="2521862" y="0"/>
                </a:lnTo>
                <a:lnTo>
                  <a:pt x="2521862" y="2453084"/>
                </a:lnTo>
                <a:lnTo>
                  <a:pt x="0" y="2453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3959854" y="3422440"/>
            <a:ext cx="10368293" cy="188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85"/>
              </a:lnSpc>
            </a:pPr>
            <a:r>
              <a:rPr lang="en-US" sz="13907" b="1">
                <a:solidFill>
                  <a:srgbClr val="007D9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END!!!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5887" y="1894202"/>
            <a:ext cx="15736226" cy="177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6729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WHY ARE EVALUATIONS IMPORTANT?</a:t>
            </a:r>
          </a:p>
        </p:txBody>
      </p:sp>
      <p:sp>
        <p:nvSpPr>
          <p:cNvPr id="3" name="Freeform 3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512387" y="4293280"/>
            <a:ext cx="13263226" cy="496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Develop a deeper understanding of barriers and challenges, and what was done to overcome them (or what wasn’t)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Identify lessons learned about the project management and implementation processes 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Discover positive outcomes you couldn’t anticipate, some of which may be more impactful than the goal in scope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Identify if an innovation (product, process or service) achieved its intended goals, e.g. time saved, money saved</a:t>
            </a:r>
          </a:p>
          <a:p>
            <a:pPr marL="732518" lvl="1" indent="-366259" algn="l">
              <a:lnSpc>
                <a:spcPts val="3901"/>
              </a:lnSpc>
              <a:buFont typeface="Arial"/>
              <a:buChar char="•"/>
            </a:pPr>
            <a:r>
              <a:rPr lang="en-US" sz="33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Manage benefit expectations - sometimes it takes ages!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193144" y="5483889"/>
            <a:ext cx="7901712" cy="4137075"/>
          </a:xfrm>
          <a:custGeom>
            <a:avLst/>
            <a:gdLst/>
            <a:ahLst/>
            <a:cxnLst/>
            <a:rect l="l" t="t" r="r" b="b"/>
            <a:pathLst>
              <a:path w="7901712" h="4137075">
                <a:moveTo>
                  <a:pt x="0" y="0"/>
                </a:moveTo>
                <a:lnTo>
                  <a:pt x="7901712" y="0"/>
                </a:lnTo>
                <a:lnTo>
                  <a:pt x="7901712" y="4137075"/>
                </a:lnTo>
                <a:lnTo>
                  <a:pt x="0" y="4137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1205472" y="1307461"/>
            <a:ext cx="15877057" cy="10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</a:pPr>
            <a:r>
              <a:rPr lang="en-US" sz="8000" b="1">
                <a:solidFill>
                  <a:srgbClr val="007D9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START WITH A LOGIC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2243" y="3146499"/>
            <a:ext cx="15877057" cy="158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592">
                <a:solidFill>
                  <a:srgbClr val="007D9C"/>
                </a:solidFill>
                <a:latin typeface="Open Sauce"/>
                <a:ea typeface="Open Sauce"/>
                <a:cs typeface="Open Sauce"/>
                <a:sym typeface="Open Sauce"/>
              </a:rPr>
              <a:t>A logic model is a graphic display or map of the relationship between a programme’s resources, activities and intended results, which also identifies the programme’s underlying theory and assumptions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243073"/>
            <a:ext cx="7047807" cy="7513961"/>
          </a:xfrm>
          <a:custGeom>
            <a:avLst/>
            <a:gdLst/>
            <a:ahLst/>
            <a:cxnLst/>
            <a:rect l="l" t="t" r="r" b="b"/>
            <a:pathLst>
              <a:path w="7047807" h="7513961">
                <a:moveTo>
                  <a:pt x="0" y="0"/>
                </a:moveTo>
                <a:lnTo>
                  <a:pt x="7047807" y="0"/>
                </a:lnTo>
                <a:lnTo>
                  <a:pt x="7047807" y="7513962"/>
                </a:lnTo>
                <a:lnTo>
                  <a:pt x="0" y="7513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9144000" y="1243073"/>
            <a:ext cx="7109017" cy="7513961"/>
          </a:xfrm>
          <a:custGeom>
            <a:avLst/>
            <a:gdLst/>
            <a:ahLst/>
            <a:cxnLst/>
            <a:rect l="l" t="t" r="r" b="b"/>
            <a:pathLst>
              <a:path w="7109017" h="7513961">
                <a:moveTo>
                  <a:pt x="0" y="0"/>
                </a:moveTo>
                <a:lnTo>
                  <a:pt x="7109017" y="0"/>
                </a:lnTo>
                <a:lnTo>
                  <a:pt x="7109017" y="7513962"/>
                </a:lnTo>
                <a:lnTo>
                  <a:pt x="0" y="75139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243073"/>
            <a:ext cx="7165260" cy="7513961"/>
          </a:xfrm>
          <a:custGeom>
            <a:avLst/>
            <a:gdLst/>
            <a:ahLst/>
            <a:cxnLst/>
            <a:rect l="l" t="t" r="r" b="b"/>
            <a:pathLst>
              <a:path w="7165260" h="7513961">
                <a:moveTo>
                  <a:pt x="0" y="0"/>
                </a:moveTo>
                <a:lnTo>
                  <a:pt x="7165260" y="0"/>
                </a:lnTo>
                <a:lnTo>
                  <a:pt x="7165260" y="7513962"/>
                </a:lnTo>
                <a:lnTo>
                  <a:pt x="0" y="7513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8920474" y="1243073"/>
            <a:ext cx="7130941" cy="7513961"/>
          </a:xfrm>
          <a:custGeom>
            <a:avLst/>
            <a:gdLst/>
            <a:ahLst/>
            <a:cxnLst/>
            <a:rect l="l" t="t" r="r" b="b"/>
            <a:pathLst>
              <a:path w="7130941" h="7513961">
                <a:moveTo>
                  <a:pt x="0" y="0"/>
                </a:moveTo>
                <a:lnTo>
                  <a:pt x="7130941" y="0"/>
                </a:lnTo>
                <a:lnTo>
                  <a:pt x="7130941" y="7513962"/>
                </a:lnTo>
                <a:lnTo>
                  <a:pt x="0" y="75139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3283" y="-800100"/>
            <a:ext cx="5160004" cy="2580002"/>
          </a:xfrm>
          <a:custGeom>
            <a:avLst/>
            <a:gdLst/>
            <a:ahLst/>
            <a:cxnLst/>
            <a:rect l="l" t="t" r="r" b="b"/>
            <a:pathLst>
              <a:path w="5160004" h="2580002">
                <a:moveTo>
                  <a:pt x="0" y="0"/>
                </a:moveTo>
                <a:lnTo>
                  <a:pt x="5160004" y="0"/>
                </a:lnTo>
                <a:lnTo>
                  <a:pt x="5160004" y="2580002"/>
                </a:lnTo>
                <a:lnTo>
                  <a:pt x="0" y="258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-1352580" y="7144503"/>
            <a:ext cx="4227594" cy="4227594"/>
          </a:xfrm>
          <a:custGeom>
            <a:avLst/>
            <a:gdLst/>
            <a:ahLst/>
            <a:cxnLst/>
            <a:rect l="l" t="t" r="r" b="b"/>
            <a:pathLst>
              <a:path w="4227594" h="4227594">
                <a:moveTo>
                  <a:pt x="4227594" y="0"/>
                </a:moveTo>
                <a:lnTo>
                  <a:pt x="0" y="0"/>
                </a:lnTo>
                <a:lnTo>
                  <a:pt x="0" y="4227594"/>
                </a:lnTo>
                <a:lnTo>
                  <a:pt x="4227594" y="4227594"/>
                </a:lnTo>
                <a:lnTo>
                  <a:pt x="4227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201900" y="78432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259300" y="6703862"/>
            <a:ext cx="2053173" cy="20531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CE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285545" y="-800100"/>
            <a:ext cx="5816717" cy="2855479"/>
          </a:xfrm>
          <a:custGeom>
            <a:avLst/>
            <a:gdLst/>
            <a:ahLst/>
            <a:cxnLst/>
            <a:rect l="l" t="t" r="r" b="b"/>
            <a:pathLst>
              <a:path w="5816717" h="2855479">
                <a:moveTo>
                  <a:pt x="0" y="0"/>
                </a:moveTo>
                <a:lnTo>
                  <a:pt x="5816717" y="0"/>
                </a:lnTo>
                <a:lnTo>
                  <a:pt x="5816717" y="2855479"/>
                </a:lnTo>
                <a:lnTo>
                  <a:pt x="0" y="2855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638476" y="1080055"/>
            <a:ext cx="1399693" cy="139969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D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897627" y="2303352"/>
            <a:ext cx="12492746" cy="5680295"/>
          </a:xfrm>
          <a:custGeom>
            <a:avLst/>
            <a:gdLst/>
            <a:ahLst/>
            <a:cxnLst/>
            <a:rect l="l" t="t" r="r" b="b"/>
            <a:pathLst>
              <a:path w="12492746" h="5680295">
                <a:moveTo>
                  <a:pt x="0" y="0"/>
                </a:moveTo>
                <a:lnTo>
                  <a:pt x="12492746" y="0"/>
                </a:lnTo>
                <a:lnTo>
                  <a:pt x="12492746" y="5680296"/>
                </a:lnTo>
                <a:lnTo>
                  <a:pt x="0" y="5680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1779</Words>
  <Application>Microsoft Office PowerPoint</Application>
  <PresentationFormat>Custom</PresentationFormat>
  <Paragraphs>253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Open Sauce</vt:lpstr>
      <vt:lpstr>Open Sauce Bold</vt:lpstr>
      <vt:lpstr>Calibri</vt:lpstr>
      <vt:lpstr>Open Sans</vt:lpstr>
      <vt:lpstr>Open Sauce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conduct an evaluation</dc:title>
  <cp:lastModifiedBy>KUFTINOFF, Nadia (NHS BUCKINGHAMSHIRE, OXFORDSHIRE AND BERKSHIRE WEST ICB - 15A)</cp:lastModifiedBy>
  <cp:revision>1</cp:revision>
  <dcterms:created xsi:type="dcterms:W3CDTF">2006-08-16T00:00:00Z</dcterms:created>
  <dcterms:modified xsi:type="dcterms:W3CDTF">2025-05-23T12:15:46Z</dcterms:modified>
  <dc:identifier>DAGn-pWRHDo</dc:identifier>
</cp:coreProperties>
</file>